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6" r:id="rId6"/>
    <p:sldId id="259" r:id="rId7"/>
    <p:sldId id="260" r:id="rId8"/>
    <p:sldId id="262" r:id="rId9"/>
    <p:sldId id="263" r:id="rId10"/>
    <p:sldId id="264" r:id="rId11"/>
    <p:sldId id="265" r:id="rId12"/>
    <p:sldId id="267" r:id="rId13"/>
    <p:sldId id="270" r:id="rId14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6395" autoAdjust="0"/>
  </p:normalViewPr>
  <p:slideViewPr>
    <p:cSldViewPr snapToGrid="0" showGuides="1">
      <p:cViewPr varScale="1">
        <p:scale>
          <a:sx n="83" d="100"/>
          <a:sy n="83" d="100"/>
        </p:scale>
        <p:origin x="53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71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87F9461-0D3D-422E-A431-BA41812E8C3A}" type="datetime1">
              <a:rPr lang="es-MX" smtClean="0"/>
              <a:t>26/10/2025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D432166-D667-4383-B839-F1433620BE4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C0A9A3-E5E2-4187-95B5-A7FB88C04461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Editar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4B48B0-85B2-40C4-A05A-571C99C8AB57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8918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8990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8667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5078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6479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111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4729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6870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923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MX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de costos de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DB3B22-42BF-4572-AD42-EA36BBB5EECE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$12,345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$6,789</a:t>
            </a:r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írculos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49C650-33DC-4EE0-9847-6367AC2E12FE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$25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Mil millones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$50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Mil millones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$100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Mil millones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0" name="Marcador de texto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6" name="Marcador de texto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dos objetos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5BECEC-9111-4D7B-9B5B-B49262093132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6" name="Marcador de texto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posición de imagen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la competenci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235A0F-6107-4036-B280-EDD8321F02F6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4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2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17" name="Marcador de posición de imagen 11" descr="Cuadrante de logotipos de competencia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1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18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3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0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4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1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5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2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6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Más caro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Menos caro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Menos cómodo</a:t>
            </a:r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Más cómodo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arcador de posición de imagen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res objetos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47CE36-FCD8-4BA8-A5CA-7ABA6E189767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0" name="Marcador de texto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Rectángulo: Esquinas redondeada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2" name="Marcador de texto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Rectángulo: Esquinas redondeada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posición de imagen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tabla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450D75-49D9-4478-BD63-AAB69A1071F5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25" name="Marcador de contenido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29" name="Marcador de posición de imagen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D26A0D-DCF5-4AE4-8E31-5A68118CEC8C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7" name="Marcador de texto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1" name="Marcador de texto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3" name="Marcador de texto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3" name="Marcador de texto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50" name="Marcador de posición de imagen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logoti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352BA1-D41B-4B42-AF27-D1D64A897BEA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6" name="Marcador de posición de imagen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166382-F5C2-4F5D-8F17-B92C7D77C263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6" name="Marcador de texto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posición de imagen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texto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6" name="Marcador de posición de imagen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dos objetos y subtítulo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AE212F-69A2-487A-A38E-CD283786162B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6" name="Marcador de posición de imagen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51" name="Marcador de texto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2" name="Marcador de posición de imagen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1" name="Marcador de texto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72" name="Marcador de texto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3" name="Marcador de posición de imagen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4" name="Marcador de texto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75" name="Marcador de texto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6" name="Marcador de posición de imagen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7" name="Marcador de texto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78" name="Marcador de texto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9" name="Marcador de posición de imagen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81" name="Marcador de posición de imagen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10" name="Marcador de posición de imagen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 dirty="0"/>
              <a:t>Escribe el 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subtítulo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86FC68-146E-4196-96F2-A9D4142BBB88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51" name="Marcador de texto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0" name="Marcador de texto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5" name="Marcador de texto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7" name="Marcador de texto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12" name="Marcador de posición de gráfico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gráfico</a:t>
            </a:r>
            <a:endParaRPr lang="es-MX" noProof="0" dirty="0"/>
          </a:p>
        </p:txBody>
      </p:sp>
      <p:sp>
        <p:nvSpPr>
          <p:cNvPr id="47" name="Marcador de posición de imagen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y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B23868-A53D-4D65-BED4-9C59F39F8FF2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0" name="Marcador de posición de texto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4" name="Marcador de posición de texto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imagen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rtlCol="0" anchor="b" anchorCtr="0">
            <a:noAutofit/>
          </a:bodyPr>
          <a:lstStyle>
            <a:lvl1pPr>
              <a:defRPr sz="5500"/>
            </a:lvl1pPr>
          </a:lstStyle>
          <a:p>
            <a:pPr rtl="0"/>
            <a:r>
              <a:rPr lang="es-MX" noProof="0" dirty="0"/>
              <a:t>Gracias.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A9EF55-E4D8-47EC-99DB-D314190BE8B3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Guillermo Rodarte</a:t>
            </a:r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Teléfono: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208-555-0183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Correo: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guillermo@fineartschool.net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Sitio web: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sección de apé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 rtlCol="0"/>
          <a:lstStyle>
            <a:lvl1pPr algn="ctr">
              <a:defRPr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7BCA8B-337A-4F9B-9299-6034B0F144F5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testimon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41F137-0FDF-415C-BEB2-2012980B78BB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6" name="Marcador de posición de imagen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5" name="Marcador de posición de imagen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objetos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C512AD-84AA-4B10-96AC-C3ED276DA8A5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 rtlCol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posición de imagen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objeto y subtítulo de cel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A1DA26-AF30-4E45-B693-AF605B815AF7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MX" noProof="0" dirty="0"/>
              <a:t>Título de sección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imagen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3" name="Marcador de posición de imagen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5" name="Marcador de texto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MX" noProof="0" dirty="0"/>
              <a:t>Título de sección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 dirty="0"/>
              <a:t>Escribe el 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0FB47E-4C3E-49EF-AD72-228982747EAE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sección de 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Marcador de posición de texto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B10941-0F0C-46CA-989A-E609B6AEC8BD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0" name="Marcador de posición de imagen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38" name="Marcador de posición de contenido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7A0F90-35C0-4987-BF72-D13500C36FA4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01CC00-13F5-4BB2-BDD9-6EBE89381699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21" name="Marcador de posición de contenido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BDDBE8-8D08-4EBE-8421-54FB275A0783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03594F-337B-48CD-8186-24ED23B441E3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43F083-4B40-43DF-8129-66E63596C56A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97DD1B-8B5C-4D22-820A-7835163CA7FD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 fondo,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CDD62E-4517-4239-937A-B1E871D250CE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 rtlCol="0"/>
          <a:lstStyle/>
          <a:p>
            <a:pPr rtl="0"/>
            <a:fld id="{D9BB3731-526F-4638-85F8-715D717FFC12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 dirty="0"/>
              <a:t>Estilos de texto</a:t>
            </a:r>
            <a:br>
              <a:rPr lang="es-MX" noProof="0" dirty="0"/>
            </a:br>
            <a:r>
              <a:rPr lang="es-MX" noProof="0" dirty="0"/>
              <a:t>del patrón</a:t>
            </a: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posición de imagen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5" name="Marcador de posición de imagen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6" name="Marcador de posición de texto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 dirty="0"/>
              <a:t>Estilos de texto</a:t>
            </a:r>
            <a:br>
              <a:rPr lang="es-MX" noProof="0" dirty="0"/>
            </a:br>
            <a:r>
              <a:rPr lang="es-MX" noProof="0" dirty="0"/>
              <a:t>del patrón</a:t>
            </a:r>
          </a:p>
        </p:txBody>
      </p:sp>
      <p:sp>
        <p:nvSpPr>
          <p:cNvPr id="28" name="Marcador de posición de imagen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9" name="Marcador de posición de texto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 dirty="0"/>
              <a:t>Estilos de texto</a:t>
            </a:r>
            <a:br>
              <a:rPr lang="es-MX" noProof="0" dirty="0"/>
            </a:br>
            <a:r>
              <a:rPr lang="es-MX" noProof="0" dirty="0"/>
              <a:t>del patrón</a:t>
            </a:r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posición de texto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MX" noProof="0" dirty="0"/>
              <a:t>1</a:t>
            </a:r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MX" noProof="0" dirty="0"/>
              <a:t>1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MX" noProof="0" dirty="0"/>
              <a:t>1</a:t>
            </a:r>
          </a:p>
        </p:txBody>
      </p:sp>
      <p:sp>
        <p:nvSpPr>
          <p:cNvPr id="39" name="Marcador de posición de imagen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0" name="Marcador de posición de texto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 dirty="0"/>
              <a:t>HAZ CLIC PARA EDITAR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8B2BE7-DD0D-4537-AA98-5814D582CCA6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subtítulos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BF198-FA75-4215-9887-079BB69C5720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iconos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F29D5C-C221-4982-8A31-E5783A872826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2" name="Marcador de posición de imagen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3" name="Marcador de posición de imagen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4" name="Marcador de posición de imagen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monitor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453FEB-7F91-4869-854D-4E091B657225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0" name="Marcador de posición de imagen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1A0655-0453-4BAD-8052-5C3176E97CF2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181EF4-1745-4AFC-94B6-BB367DEE4CB9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posición de imagen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 noProof="0" dirty="0"/>
              <a:t>Editar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6337F98E-BA67-4878-AD94-4E0D5EFC7B5F}" type="datetime1">
              <a:rPr lang="es-MX" noProof="0" smtClean="0"/>
              <a:t>26/10/2025</a:t>
            </a:fld>
            <a:endParaRPr lang="es-MX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4950F5D8-22E1-4015-8661-E5B1FD28C2DE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77C4633-7458-4F99-83F4-CB5107BC2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2193" y="2661596"/>
            <a:ext cx="5027613" cy="1534807"/>
          </a:xfrm>
        </p:spPr>
        <p:txBody>
          <a:bodyPr rtlCol="0">
            <a:normAutofit fontScale="25000" lnSpcReduction="20000"/>
          </a:bodyPr>
          <a:lstStyle/>
          <a:p>
            <a:r>
              <a:rPr lang="es-MX" sz="7200" b="1" dirty="0">
                <a:solidFill>
                  <a:schemeClr val="bg1"/>
                </a:solidFill>
              </a:rPr>
              <a:t>Alumnos</a:t>
            </a:r>
            <a:r>
              <a:rPr lang="es-MX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7200" dirty="0">
                <a:solidFill>
                  <a:schemeClr val="bg1"/>
                </a:solidFill>
              </a:rPr>
              <a:t>Oscar Armando Gaspar Juárez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7200" dirty="0">
                <a:solidFill>
                  <a:schemeClr val="bg1"/>
                </a:solidFill>
              </a:rPr>
              <a:t>Miguel Fernando Gonzales Sánchez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7200" dirty="0">
                <a:solidFill>
                  <a:schemeClr val="bg1"/>
                </a:solidFill>
              </a:rPr>
              <a:t>Gael Antonio May Patrón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7200" dirty="0">
                <a:solidFill>
                  <a:schemeClr val="bg1"/>
                </a:solidFill>
              </a:rPr>
              <a:t>Efrén Enrique Méndez Rivero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7200" dirty="0">
                <a:solidFill>
                  <a:schemeClr val="bg1"/>
                </a:solidFill>
              </a:rPr>
              <a:t>Christian Jesús Rodríguez López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7200" dirty="0">
              <a:solidFill>
                <a:schemeClr val="bg1"/>
              </a:solidFill>
            </a:endParaRPr>
          </a:p>
          <a:p>
            <a:r>
              <a:rPr lang="es-MX" sz="7200" b="1" dirty="0">
                <a:solidFill>
                  <a:schemeClr val="bg1"/>
                </a:solidFill>
              </a:rPr>
              <a:t>Maestro: López Rodríguez William Baldemar </a:t>
            </a:r>
            <a:r>
              <a:rPr lang="es-MX" sz="7200" dirty="0">
                <a:solidFill>
                  <a:schemeClr val="bg1"/>
                </a:solidFill>
              </a:rPr>
              <a:t> </a:t>
            </a:r>
          </a:p>
          <a:p>
            <a:endParaRPr lang="es-MX" sz="7200" b="1" dirty="0">
              <a:solidFill>
                <a:schemeClr val="bg1"/>
              </a:solidFill>
            </a:endParaRPr>
          </a:p>
          <a:p>
            <a:r>
              <a:rPr lang="es-MX" sz="7200" b="1" dirty="0">
                <a:solidFill>
                  <a:schemeClr val="bg1"/>
                </a:solidFill>
              </a:rPr>
              <a:t>Salón: </a:t>
            </a:r>
            <a:r>
              <a:rPr lang="es-MX" sz="7200" dirty="0">
                <a:solidFill>
                  <a:schemeClr val="bg1"/>
                </a:solidFill>
              </a:rPr>
              <a:t>Tutorías 2 </a:t>
            </a:r>
          </a:p>
          <a:p>
            <a:endParaRPr lang="es-MX" sz="7200" b="1" dirty="0">
              <a:solidFill>
                <a:schemeClr val="bg1"/>
              </a:solidFill>
            </a:endParaRPr>
          </a:p>
          <a:p>
            <a:r>
              <a:rPr lang="es-MX" sz="7200" b="1" dirty="0">
                <a:solidFill>
                  <a:schemeClr val="bg1"/>
                </a:solidFill>
              </a:rPr>
              <a:t>VLA</a:t>
            </a:r>
          </a:p>
          <a:p>
            <a:pPr rtl="0"/>
            <a:endParaRPr lang="es-MX" dirty="0"/>
          </a:p>
        </p:txBody>
      </p:sp>
      <p:pic>
        <p:nvPicPr>
          <p:cNvPr id="4" name="Marcador de contenido 4" descr="Forma&#10;&#10;El contenido generado por IA puede ser incorrecto.">
            <a:extLst>
              <a:ext uri="{FF2B5EF4-FFF2-40B4-BE49-F238E27FC236}">
                <a16:creationId xmlns:a16="http://schemas.microsoft.com/office/drawing/2014/main" id="{981D0EB2-2F8C-F0B6-5826-3E118680A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02" y="277635"/>
            <a:ext cx="7414789" cy="1772193"/>
          </a:xfr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15C43-91D7-4EE6-843E-EA2527BA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1"/>
            <a:ext cx="7198896" cy="1109955"/>
          </a:xfrm>
        </p:spPr>
        <p:txBody>
          <a:bodyPr rtlCol="0"/>
          <a:lstStyle/>
          <a:p>
            <a:pPr algn="ctr" rtl="0"/>
            <a:r>
              <a:rPr lang="es-MX" dirty="0"/>
              <a:t>CONCLUSION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0DF5C50-33E9-418B-B829-2AA8C9389BE0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38198" y="2820202"/>
            <a:ext cx="11020125" cy="2656572"/>
          </a:xfrm>
        </p:spPr>
        <p:txBody>
          <a:bodyPr rtlCol="0">
            <a:noAutofit/>
          </a:bodyPr>
          <a:lstStyle/>
          <a:p>
            <a:pPr algn="just"/>
            <a:r>
              <a:rPr lang="es-MX" sz="2000" dirty="0">
                <a:solidFill>
                  <a:schemeClr val="bg1"/>
                </a:solidFill>
              </a:rPr>
              <a:t>La localización de la Tortillería El Amanecer en Centla, Tabasco, ha sido una elección estratégica que impulsa su eficiencia operativa y su crecimiento </a:t>
            </a:r>
            <a:r>
              <a:rPr lang="es-MX" sz="2000" dirty="0" err="1">
                <a:solidFill>
                  <a:schemeClr val="bg1"/>
                </a:solidFill>
              </a:rPr>
              <a:t>económico.Gracias</a:t>
            </a:r>
            <a:r>
              <a:rPr lang="es-MX" sz="2000" dirty="0">
                <a:solidFill>
                  <a:schemeClr val="bg1"/>
                </a:solidFill>
              </a:rPr>
              <a:t> a su cercanía con los mercados locales, la empresa puede ofrecer tortillas de harina recién hechas con una logística rápida y de bajo costo. Además, el contar con tres empleados de entrega permite una distribución continua y organizada, asegurando que el producto llegue a tiempo a los clientes.</a:t>
            </a:r>
          </a:p>
        </p:txBody>
      </p:sp>
    </p:spTree>
    <p:extLst>
      <p:ext uri="{BB962C8B-B14F-4D97-AF65-F5344CB8AC3E}">
        <p14:creationId xmlns:p14="http://schemas.microsoft.com/office/powerpoint/2010/main" val="356191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3FF46E8B-239A-C08F-AD26-8667BBE48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/>
              <a:t> Introducción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/>
              <a:t> Solución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/>
              <a:t>Factores de localización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/>
              <a:t> Disponibilidad de mano de obra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/>
              <a:t>Modelo de negocio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/>
              <a:t>Factores adicionales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/>
              <a:t>Marco teórico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/>
              <a:t>Conclusiones</a:t>
            </a:r>
          </a:p>
        </p:txBody>
      </p:sp>
      <p:pic>
        <p:nvPicPr>
          <p:cNvPr id="8" name="Imagen 7" descr="Un pan en una mesa&#10;&#10;El contenido generado por IA puede ser incorrecto.">
            <a:extLst>
              <a:ext uri="{FF2B5EF4-FFF2-40B4-BE49-F238E27FC236}">
                <a16:creationId xmlns:a16="http://schemas.microsoft.com/office/drawing/2014/main" id="{00B0F36F-9766-40B5-9E88-EE3B10AF6E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22" r="3175" b="1"/>
          <a:stretch>
            <a:fillRect/>
          </a:stretch>
        </p:blipFill>
        <p:spPr>
          <a:xfrm>
            <a:off x="6172200" y="2049405"/>
            <a:ext cx="5181600" cy="3568970"/>
          </a:xfrm>
          <a:prstGeom prst="rect">
            <a:avLst/>
          </a:prstGeom>
          <a:noFill/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C49B09E-CBD8-67F6-4F2A-B3594B8C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s-MX" noProof="0" smtClean="0"/>
              <a:pPr rtl="0">
                <a:spcAft>
                  <a:spcPts val="600"/>
                </a:spcAft>
              </a:pPr>
              <a:t>2</a:t>
            </a:fld>
            <a:endParaRPr lang="es-MX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701A50-CBFF-E7D7-0460-91A14A00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anchor="b">
            <a:normAutofit/>
          </a:bodyPr>
          <a:lstStyle/>
          <a:p>
            <a:r>
              <a:rPr lang="es-MX" dirty="0"/>
              <a:t>Índice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74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D7B63F-6F62-46FC-8E6A-512867B9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s-MX" smtClean="0"/>
              <a:pPr rtl="0">
                <a:spcAft>
                  <a:spcPts val="600"/>
                </a:spcAft>
              </a:pPr>
              <a:t>3</a:t>
            </a:fld>
            <a:endParaRPr lang="es-MX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EA7E572-F0AC-4962-AC8B-24DD8CD6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 err="1"/>
              <a:t>Introduccion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A97DCF-3682-44C5-A5DA-9D96CF14B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>
            <a:normAutofit/>
          </a:bodyPr>
          <a:lstStyle/>
          <a:p>
            <a:r>
              <a:rPr lang="es-MX" b="1"/>
              <a:t>Esta tortillería es una microempresa familiar que se dedica a la producción y venta de tortillas de maíz, un producto básico en la alimentación mexicana.</a:t>
            </a:r>
          </a:p>
          <a:p>
            <a:r>
              <a:rPr lang="es-MX" b="1"/>
              <a:t>El objetivo de este análisis es explicar cómo la elección de la localización influye en los costos, la productividad y la competitividad de la empresa. </a:t>
            </a:r>
          </a:p>
          <a:p>
            <a:r>
              <a:rPr lang="es-MX" b="1"/>
              <a:t>La ubicación de un negocio no solo determina qué tan fácil es llegar a los clientes, sino también los gastos de transporte, el acceso a recursos y la eficiencia general de las operaciones.</a:t>
            </a:r>
          </a:p>
        </p:txBody>
      </p:sp>
      <p:pic>
        <p:nvPicPr>
          <p:cNvPr id="9" name="Imagen 8" descr="Un pastel sobre una superficie de madera&#10;&#10;El contenido generado por IA puede ser incorrecto.">
            <a:extLst>
              <a:ext uri="{FF2B5EF4-FFF2-40B4-BE49-F238E27FC236}">
                <a16:creationId xmlns:a16="http://schemas.microsoft.com/office/drawing/2014/main" id="{2492F0D3-4F91-28E9-F9DE-81724357BF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64" r="9675" b="2"/>
          <a:stretch>
            <a:fillRect/>
          </a:stretch>
        </p:blipFill>
        <p:spPr>
          <a:xfrm>
            <a:off x="5188016" y="503317"/>
            <a:ext cx="6167371" cy="5357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81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C665F-537D-4B74-92F8-96ED8012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3692"/>
            <a:ext cx="4585780" cy="448279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MX" dirty="0"/>
              <a:t>Solución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ACFCBA-E6B8-4ECB-B191-23EF34739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4004" y="1992428"/>
            <a:ext cx="4069410" cy="2718915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es-MX" sz="2200" b="1" dirty="0">
                <a:solidFill>
                  <a:schemeClr val="bg1"/>
                </a:solidFill>
              </a:rPr>
              <a:t>Esta tortillería es una microempresa familiar que se dedica a la producción y venta de tortillas de maíz, un producto básico en la alimentación mexicana.</a:t>
            </a:r>
          </a:p>
          <a:p>
            <a:pPr algn="just"/>
            <a:br>
              <a:rPr lang="es-MX" sz="2200" b="1" dirty="0">
                <a:solidFill>
                  <a:schemeClr val="bg1"/>
                </a:solidFill>
              </a:rPr>
            </a:br>
            <a:endParaRPr lang="es-MX" sz="2200" b="1" dirty="0">
              <a:solidFill>
                <a:schemeClr val="bg1"/>
              </a:solidFill>
            </a:endParaRPr>
          </a:p>
          <a:p>
            <a:br>
              <a:rPr lang="es-MX" sz="1500" dirty="0"/>
            </a:br>
            <a:endParaRPr lang="es-MX" sz="1500" dirty="0"/>
          </a:p>
          <a:p>
            <a:pPr rtl="0"/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smtClean="0"/>
              <a:pPr rtl="0"/>
              <a:t>4</a:t>
            </a:fld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FACFC3-D353-E279-D1FF-02194C169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288" y="0"/>
            <a:ext cx="7738712" cy="705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6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4136C6-3C0D-4842-BA27-4952FADF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s-MX" smtClean="0"/>
              <a:pPr rtl="0">
                <a:spcAft>
                  <a:spcPts val="600"/>
                </a:spcAft>
              </a:pPr>
              <a:t>5</a:t>
            </a:fld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FB37E1-F9A3-4DAE-8651-1F67369BE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>
            <a:normAutofit/>
          </a:bodyPr>
          <a:lstStyle/>
          <a:p>
            <a:r>
              <a:rPr lang="es-MX" dirty="0"/>
              <a:t>Factores de localización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9B269EA-29F7-4180-983F-353E08D9B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3278" y="2344263"/>
            <a:ext cx="3932237" cy="3811588"/>
          </a:xfrm>
        </p:spPr>
        <p:txBody>
          <a:bodyPr rtlCol="0">
            <a:normAutofit/>
          </a:bodyPr>
          <a:lstStyle/>
          <a:p>
            <a:r>
              <a:rPr lang="es-MX" b="1" dirty="0"/>
              <a:t> La elección del lugar donde se estableció la tortillería fue influida por diversos factores que permiten su funcionamiento eficiente y rentable. Estos son los principales</a:t>
            </a:r>
          </a:p>
          <a:p>
            <a:endParaRPr lang="es-MX" b="1" dirty="0"/>
          </a:p>
          <a:p>
            <a:r>
              <a:rPr lang="es-MX" b="1" dirty="0"/>
              <a:t>:1. Cercanía a los </a:t>
            </a:r>
            <a:r>
              <a:rPr lang="es-MX" b="1" dirty="0" err="1"/>
              <a:t>mercados:La</a:t>
            </a:r>
            <a:r>
              <a:rPr lang="es-MX" b="1" dirty="0"/>
              <a:t> ubicación permite atender de forma rápida y directa a los consumidores locales, garantizando tortillas frescas todos los días y reduciendo los gastos de distribución</a:t>
            </a:r>
          </a:p>
        </p:txBody>
      </p:sp>
      <p:pic>
        <p:nvPicPr>
          <p:cNvPr id="23" name="Imagen 22" descr="Diagrama&#10;&#10;El contenido generado por IA puede ser incorrecto.">
            <a:extLst>
              <a:ext uri="{FF2B5EF4-FFF2-40B4-BE49-F238E27FC236}">
                <a16:creationId xmlns:a16="http://schemas.microsoft.com/office/drawing/2014/main" id="{CEB558AF-EB2D-DCBB-634D-21DEAAD27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443" y="457200"/>
            <a:ext cx="3526055" cy="2882947"/>
          </a:xfrm>
          <a:prstGeom prst="roundRect">
            <a:avLst/>
          </a:prstGeom>
          <a:noFill/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6F18553-0C32-1072-860A-ED5331E55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685" y="4109987"/>
            <a:ext cx="3526055" cy="2555080"/>
          </a:xfrm>
          <a:prstGeom prst="round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2465F78-D226-8F3D-20B6-B6EED0A9F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869" y="3505735"/>
            <a:ext cx="3250131" cy="315933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2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387B3B-9EFB-4C33-8804-98CD961A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smtClean="0"/>
              <a:pPr rtl="0"/>
              <a:t>6</a:t>
            </a:fld>
            <a:endParaRPr lang="es-MX" dirty="0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EEC9F2D8-1404-394D-C7FE-EE944339B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17302" y="852022"/>
            <a:ext cx="8357396" cy="3655229"/>
          </a:xfrm>
        </p:spPr>
        <p:txBody>
          <a:bodyPr>
            <a:noAutofit/>
          </a:bodyPr>
          <a:lstStyle/>
          <a:p>
            <a:r>
              <a:rPr lang="es-MX" sz="2000" b="1" dirty="0"/>
              <a:t>2. Disponibilidad de mano de obra:</a:t>
            </a:r>
          </a:p>
          <a:p>
            <a:r>
              <a:rPr lang="es-MX" sz="2000" b="1" dirty="0"/>
              <a:t>En la zona existe mano de obra con experiencia en la preparación de productos de panificación y derivados del trigo, lo que facilita encontrar personal con habilidades adecuadas para el proceso de producción.</a:t>
            </a:r>
          </a:p>
          <a:p>
            <a:r>
              <a:rPr lang="es-MX" sz="2000" b="1" dirty="0"/>
              <a:t>3. Costos de transporte:</a:t>
            </a:r>
          </a:p>
          <a:p>
            <a:r>
              <a:rPr lang="es-MX" sz="2000" b="1" dirty="0"/>
              <a:t>Los gastos de traslado son mínimos debido a la proximidad con los clientes y proveedores. Esto permite que los tres empleados de entrega puedan cubrir las rutas locales de forma rápida y económica.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800A3A8-9955-3F90-09A4-15A0CC239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693" y="4484851"/>
            <a:ext cx="3158307" cy="2365682"/>
          </a:xfrm>
          <a:prstGeom prst="round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737DD56-EF70-C9B1-CD23-2C8BBE526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643" y="4499784"/>
            <a:ext cx="3288055" cy="235074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7854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F2DAD-09BC-4E53-B3EE-80036ACC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466" y="1585119"/>
            <a:ext cx="4369067" cy="552848"/>
          </a:xfrm>
        </p:spPr>
        <p:txBody>
          <a:bodyPr rtlCol="0"/>
          <a:lstStyle/>
          <a:p>
            <a:pPr rtl="0"/>
            <a:r>
              <a:rPr lang="es-MX" dirty="0"/>
              <a:t>Modelo de negocio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389CF0-7E88-4714-8B32-F95FC4203E16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 rtlCol="0">
            <a:normAutofit fontScale="85000" lnSpcReduction="10000"/>
          </a:bodyPr>
          <a:lstStyle/>
          <a:p>
            <a:r>
              <a:rPr lang="es-MX" dirty="0"/>
              <a:t>Cercanía a los proveedores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579A580-0A00-4BD6-881B-85BF4BA391C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 rtlCol="0">
            <a:noAutofit/>
          </a:bodyPr>
          <a:lstStyle/>
          <a:p>
            <a:pPr algn="just"/>
            <a:r>
              <a:rPr lang="es-MX" sz="2000" b="1" dirty="0"/>
              <a:t>Los insumos principales como harina de trigo, gas LP y empaques están disponibles en la región, lo que asegura un suministro constante y oportuno.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843CD799-F325-4B20-9924-56521475C4D8}"/>
              </a:ext>
            </a:extLst>
          </p:cNvPr>
          <p:cNvSpPr>
            <a:spLocks noGrp="1"/>
          </p:cNvSpPr>
          <p:nvPr>
            <p:ph type="body" idx="45"/>
          </p:nvPr>
        </p:nvSpPr>
        <p:spPr/>
        <p:txBody>
          <a:bodyPr rtlCol="0">
            <a:normAutofit fontScale="92500"/>
          </a:bodyPr>
          <a:lstStyle/>
          <a:p>
            <a:r>
              <a:rPr lang="es-MX" dirty="0"/>
              <a:t>Infraestructura y servicios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AA444506-FF9E-4BC1-950D-192FB2579E5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>
            <a:noAutofit/>
          </a:bodyPr>
          <a:lstStyle/>
          <a:p>
            <a:pPr algn="just"/>
            <a:r>
              <a:rPr lang="es-MX" sz="1800" b="1" dirty="0"/>
              <a:t>La zona cuenta con los servicios esenciales: energía eléctrica, agua potable, calles pavimentadas y buena comunicación con otras localidades. Esto contribuye al correcto funcionamiento de las operaciones diarias.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A6099175-95D7-497F-9501-1F4F71B9DC61}"/>
              </a:ext>
            </a:extLst>
          </p:cNvPr>
          <p:cNvSpPr>
            <a:spLocks noGrp="1"/>
          </p:cNvSpPr>
          <p:nvPr>
            <p:ph type="body" idx="48"/>
          </p:nvPr>
        </p:nvSpPr>
        <p:spPr/>
        <p:txBody>
          <a:bodyPr rtlCol="0">
            <a:normAutofit fontScale="70000" lnSpcReduction="20000"/>
          </a:bodyPr>
          <a:lstStyle/>
          <a:p>
            <a:r>
              <a:rPr lang="es-MX" dirty="0"/>
              <a:t>Condiciones ambientales y climáticas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A9C90131-73E3-44AB-BFD1-389FA608445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 rtlCol="0">
            <a:noAutofit/>
          </a:bodyPr>
          <a:lstStyle/>
          <a:p>
            <a:r>
              <a:rPr lang="es-MX" sz="1800" b="1" dirty="0"/>
              <a:t>El clima cálido y húmedo de Centla obliga a implementar medidas de conservación adecuadas para mantener la calidad del producto, especialmente en el área de almacenamiento y empaque.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62604E-F416-45C2-A64D-34493614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smtClean="0"/>
              <a:pPr rtl="0"/>
              <a:t>7</a:t>
            </a:fld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FC586E-A765-41E8-AD6D-F6AA8EA2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463E87-8A0A-450A-8EBF-E59507C19D7F}" type="datetime1">
              <a:rPr lang="es-MX" smtClean="0"/>
              <a:t>26/10/2025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2539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5B773-F60C-4854-83F7-06F0AA738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226" y="1962776"/>
            <a:ext cx="4283548" cy="552848"/>
          </a:xfrm>
        </p:spPr>
        <p:txBody>
          <a:bodyPr rtlCol="0"/>
          <a:lstStyle/>
          <a:p>
            <a:r>
              <a:rPr lang="es-MX" dirty="0"/>
              <a:t>Factores adicionales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9462268-A880-4CE6-BFDA-4AA919761F5C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38200" y="4077408"/>
            <a:ext cx="3666744" cy="334918"/>
          </a:xfrm>
        </p:spPr>
        <p:txBody>
          <a:bodyPr rtlCol="0">
            <a:normAutofit/>
          </a:bodyPr>
          <a:lstStyle/>
          <a:p>
            <a:r>
              <a:rPr lang="es-MX" sz="2000" dirty="0"/>
              <a:t>Apoyo gubernamental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1DA717EE-C4EB-43E0-9FF9-AD7909CC6C7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8200" y="4516848"/>
            <a:ext cx="2888943" cy="765997"/>
          </a:xfrm>
        </p:spPr>
        <p:txBody>
          <a:bodyPr rtlCol="0">
            <a:noAutofit/>
          </a:bodyPr>
          <a:lstStyle/>
          <a:p>
            <a:r>
              <a:rPr lang="es-MX" sz="2000" b="1" dirty="0"/>
              <a:t>El municipio ofrece programas para impulsar microempresas del sector alimentario.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86A6793B-A78C-4EEC-AE9E-5425AEE2253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4332498" y="4079416"/>
            <a:ext cx="3666744" cy="334918"/>
          </a:xfrm>
        </p:spPr>
        <p:txBody>
          <a:bodyPr rtlCol="0">
            <a:normAutofit/>
          </a:bodyPr>
          <a:lstStyle/>
          <a:p>
            <a:r>
              <a:rPr lang="es-MX" sz="2000" dirty="0"/>
              <a:t>Potencial turístico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2315023C-2291-44EB-87F0-16E7815981E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262628" y="4595626"/>
            <a:ext cx="2888943" cy="1374438"/>
          </a:xfrm>
        </p:spPr>
        <p:txBody>
          <a:bodyPr rtlCol="0">
            <a:noAutofit/>
          </a:bodyPr>
          <a:lstStyle/>
          <a:p>
            <a:r>
              <a:rPr lang="es-MX" sz="2000" b="1" dirty="0"/>
              <a:t>Centla es una zona con actividad turística, lo que representa una oportunidad para distribuir tortillas y productos derivados en restaurantes y zonas de hospedaje.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994D10-FA27-41C3-9794-F592C0FB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smtClean="0"/>
              <a:pPr rtl="0"/>
              <a:t>8</a:t>
            </a:fld>
            <a:endParaRPr lang="es-MX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E363CBF-B343-4100-0E22-31932B404292}"/>
              </a:ext>
            </a:extLst>
          </p:cNvPr>
          <p:cNvSpPr txBox="1"/>
          <p:nvPr/>
        </p:nvSpPr>
        <p:spPr>
          <a:xfrm>
            <a:off x="7826796" y="4066233"/>
            <a:ext cx="36667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+mj-lt"/>
              </a:rPr>
              <a:t>Apoyo gubernamental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8F45CF-67E5-949F-3C64-FEE18DAA6EB9}"/>
              </a:ext>
            </a:extLst>
          </p:cNvPr>
          <p:cNvSpPr txBox="1"/>
          <p:nvPr/>
        </p:nvSpPr>
        <p:spPr>
          <a:xfrm>
            <a:off x="7826796" y="4479526"/>
            <a:ext cx="35270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Centla es una zona con actividad turística, lo que representa una oportunidad para distribuir tortillas y productos derivados en restaurantes y zonas de hospedaje.</a:t>
            </a: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22434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46706-ECB2-4642-A186-00F67461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97" y="1783709"/>
            <a:ext cx="6862011" cy="552848"/>
          </a:xfrm>
        </p:spPr>
        <p:txBody>
          <a:bodyPr rtlCol="0"/>
          <a:lstStyle/>
          <a:p>
            <a:pPr rtl="0"/>
            <a:r>
              <a:rPr lang="es-MX" dirty="0"/>
              <a:t>MARCO TEORICO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21164DC-BEBF-47A0-9084-BDA922BB947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8199" y="3429000"/>
            <a:ext cx="10515600" cy="935429"/>
          </a:xfrm>
        </p:spPr>
        <p:txBody>
          <a:bodyPr rtlCol="0">
            <a:noAutofit/>
          </a:bodyPr>
          <a:lstStyle/>
          <a:p>
            <a:pPr algn="just"/>
            <a:r>
              <a:rPr lang="es-MX" sz="2400" dirty="0">
                <a:solidFill>
                  <a:schemeClr val="bg1"/>
                </a:solidFill>
              </a:rPr>
              <a:t>La productividad laboral se mantiene gracias a una distribución clara de funciones entre producción, empaque y </a:t>
            </a:r>
            <a:r>
              <a:rPr lang="es-MX" sz="2400" dirty="0" err="1">
                <a:solidFill>
                  <a:schemeClr val="bg1"/>
                </a:solidFill>
              </a:rPr>
              <a:t>entrega.La</a:t>
            </a:r>
            <a:r>
              <a:rPr lang="es-MX" sz="2400" dirty="0">
                <a:solidFill>
                  <a:schemeClr val="bg1"/>
                </a:solidFill>
              </a:rPr>
              <a:t> cercanía con los mercados y proveedores reduce costos y tiempos, lo que mejora la </a:t>
            </a:r>
            <a:r>
              <a:rPr lang="es-MX" sz="2400" dirty="0" err="1">
                <a:solidFill>
                  <a:schemeClr val="bg1"/>
                </a:solidFill>
              </a:rPr>
              <a:t>eficiencia.Los</a:t>
            </a:r>
            <a:r>
              <a:rPr lang="es-MX" sz="2400" dirty="0">
                <a:solidFill>
                  <a:schemeClr val="bg1"/>
                </a:solidFill>
              </a:rPr>
              <a:t> costos tangibles, como el transporte y la energía, son bajos; mientras que los intangibles, como la seguridad y el apoyo de la comunidad, favorecen el desarrollo del </a:t>
            </a:r>
            <a:r>
              <a:rPr lang="es-MX" sz="2400" dirty="0" err="1">
                <a:solidFill>
                  <a:schemeClr val="bg1"/>
                </a:solidFill>
              </a:rPr>
              <a:t>negocio.La</a:t>
            </a:r>
            <a:r>
              <a:rPr lang="es-MX" sz="2400" dirty="0">
                <a:solidFill>
                  <a:schemeClr val="bg1"/>
                </a:solidFill>
              </a:rPr>
              <a:t> infraestructura local facilita el flujo de materiales y productos, asegurando operaciones constantes.</a:t>
            </a:r>
          </a:p>
        </p:txBody>
      </p:sp>
    </p:spTree>
    <p:extLst>
      <p:ext uri="{BB962C8B-B14F-4D97-AF65-F5344CB8AC3E}">
        <p14:creationId xmlns:p14="http://schemas.microsoft.com/office/powerpoint/2010/main" val="6614570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904_TF33968143" id="{5F9E7FA3-62B3-465E-BD23-AB6A6E23298B}" vid="{9BC3FD41-54D2-46F5-AF21-3FF2AAD429F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31B41D-C4DE-41D5-B883-BFE1CC1FFE9C}">
  <ds:schemaRefs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66A90A-9146-4A69-9CBB-F93429A11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E645E5-0105-4597-A6C9-FF428BAEF1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{1D18B111-E848-4348-80ED-FC1EBE440137}tf33968143_win32</Template>
  <TotalTime>4551</TotalTime>
  <Words>687</Words>
  <Application>Microsoft Office PowerPoint</Application>
  <PresentationFormat>Panorámica</PresentationFormat>
  <Paragraphs>72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Book Antiqua</vt:lpstr>
      <vt:lpstr>Calibri</vt:lpstr>
      <vt:lpstr>Franklin Gothic Book</vt:lpstr>
      <vt:lpstr>Wingdings</vt:lpstr>
      <vt:lpstr>Tema de Office</vt:lpstr>
      <vt:lpstr>Presentación de PowerPoint</vt:lpstr>
      <vt:lpstr>Índice</vt:lpstr>
      <vt:lpstr>Introduccion</vt:lpstr>
      <vt:lpstr>Solución</vt:lpstr>
      <vt:lpstr>Factores de localización</vt:lpstr>
      <vt:lpstr>Presentación de PowerPoint</vt:lpstr>
      <vt:lpstr>Modelo de negocio</vt:lpstr>
      <vt:lpstr>Factores adicionales</vt:lpstr>
      <vt:lpstr>MARCO TEORICO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232B39009 GAEL ANTONIO MAY PATRÓN</dc:creator>
  <cp:lastModifiedBy>Naruto Uzumaki</cp:lastModifiedBy>
  <cp:revision>2</cp:revision>
  <dcterms:created xsi:type="dcterms:W3CDTF">2025-10-23T21:12:06Z</dcterms:created>
  <dcterms:modified xsi:type="dcterms:W3CDTF">2025-10-27T01:48:55Z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