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notesMasterIdLst>
    <p:notesMasterId r:id="rId10"/>
  </p:notesMasterIdLst>
  <p:sldIdLst>
    <p:sldId id="256" r:id="rId2"/>
    <p:sldId id="287" r:id="rId3"/>
    <p:sldId id="288" r:id="rId4"/>
    <p:sldId id="257" r:id="rId5"/>
    <p:sldId id="289" r:id="rId6"/>
    <p:sldId id="263" r:id="rId7"/>
    <p:sldId id="290" r:id="rId8"/>
    <p:sldId id="291" r:id="rId9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1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90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10" Type="http://schemas.openxmlformats.org/officeDocument/2006/relationships/image" Target="../media/image22.svg"/><Relationship Id="rId4" Type="http://schemas.openxmlformats.org/officeDocument/2006/relationships/image" Target="../media/image16.svg"/><Relationship Id="rId9" Type="http://schemas.openxmlformats.org/officeDocument/2006/relationships/image" Target="../media/image21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10" Type="http://schemas.openxmlformats.org/officeDocument/2006/relationships/image" Target="../media/image22.svg"/><Relationship Id="rId4" Type="http://schemas.openxmlformats.org/officeDocument/2006/relationships/image" Target="../media/image16.svg"/><Relationship Id="rId9" Type="http://schemas.openxmlformats.org/officeDocument/2006/relationships/image" Target="../media/image2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32093FA-8B4F-444F-96AF-4480B58DD350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522CF44-751A-407A-A728-A34D33774060}">
      <dgm:prSet/>
      <dgm:spPr/>
      <dgm:t>
        <a:bodyPr/>
        <a:lstStyle/>
        <a:p>
          <a:pPr>
            <a:lnSpc>
              <a:spcPct val="100000"/>
            </a:lnSpc>
          </a:pPr>
          <a:r>
            <a:rPr lang="es-MX"/>
            <a:t>El análisis de satisfacción de clientes en </a:t>
          </a:r>
          <a:r>
            <a:rPr lang="es-MX" b="1"/>
            <a:t>SpeedWash</a:t>
          </a:r>
          <a:r>
            <a:rPr lang="es-MX"/>
            <a:t> refleja un servicio percibido como </a:t>
          </a:r>
          <a:r>
            <a:rPr lang="es-MX" b="1"/>
            <a:t>regular</a:t>
          </a:r>
          <a:r>
            <a:rPr lang="es-MX"/>
            <a:t>, con fortalezas importantes pero también con debilidades que requieren atención inmediata.</a:t>
          </a:r>
          <a:endParaRPr lang="en-US"/>
        </a:p>
      </dgm:t>
    </dgm:pt>
    <dgm:pt modelId="{1A634994-0A80-4966-953B-DB94F4B8E8BA}" type="parTrans" cxnId="{0CA7FE64-1D2C-495A-963B-AC87E2D03335}">
      <dgm:prSet/>
      <dgm:spPr/>
      <dgm:t>
        <a:bodyPr/>
        <a:lstStyle/>
        <a:p>
          <a:endParaRPr lang="en-US"/>
        </a:p>
      </dgm:t>
    </dgm:pt>
    <dgm:pt modelId="{929B85E3-E8E8-41A3-B863-55E00C40963A}" type="sibTrans" cxnId="{0CA7FE64-1D2C-495A-963B-AC87E2D03335}">
      <dgm:prSet/>
      <dgm:spPr/>
      <dgm:t>
        <a:bodyPr/>
        <a:lstStyle/>
        <a:p>
          <a:endParaRPr lang="en-US"/>
        </a:p>
      </dgm:t>
    </dgm:pt>
    <dgm:pt modelId="{94B653A6-2A94-4FEF-8589-09152CD92980}">
      <dgm:prSet/>
      <dgm:spPr/>
      <dgm:t>
        <a:bodyPr/>
        <a:lstStyle/>
        <a:p>
          <a:pPr>
            <a:lnSpc>
              <a:spcPct val="100000"/>
            </a:lnSpc>
          </a:pPr>
          <a:r>
            <a:rPr lang="es-MX"/>
            <a:t>Las variables con mejor desempeño fueron la </a:t>
          </a:r>
          <a:r>
            <a:rPr lang="es-MX" b="1"/>
            <a:t>Calidad del lavado exterior (75%)</a:t>
          </a:r>
          <a:r>
            <a:rPr lang="es-MX"/>
            <a:t> y la </a:t>
          </a:r>
          <a:r>
            <a:rPr lang="es-MX" b="1"/>
            <a:t>Satisfacción general con SpeedWash (75%)</a:t>
          </a:r>
          <a:r>
            <a:rPr lang="es-MX"/>
            <a:t>, lo que confirma que el servicio cumple bien en su actividad principal (lavado) y genera una experiencia positiva en términos generales. Asimismo, el </a:t>
          </a:r>
          <a:r>
            <a:rPr lang="es-MX" b="1"/>
            <a:t>precio en relación con la calidad (71.25%)</a:t>
          </a:r>
          <a:r>
            <a:rPr lang="es-MX"/>
            <a:t> y el </a:t>
          </a:r>
          <a:r>
            <a:rPr lang="es-MX" b="1"/>
            <a:t>aspirado interior (60%)</a:t>
          </a:r>
          <a:r>
            <a:rPr lang="es-MX"/>
            <a:t> son valorados de manera aceptable.</a:t>
          </a:r>
          <a:endParaRPr lang="en-US"/>
        </a:p>
      </dgm:t>
    </dgm:pt>
    <dgm:pt modelId="{FF39F1A4-CBC5-4199-89B0-54B1770F571D}" type="parTrans" cxnId="{608072ED-4BA6-4ED1-846D-934A9240C0FC}">
      <dgm:prSet/>
      <dgm:spPr/>
      <dgm:t>
        <a:bodyPr/>
        <a:lstStyle/>
        <a:p>
          <a:endParaRPr lang="en-US"/>
        </a:p>
      </dgm:t>
    </dgm:pt>
    <dgm:pt modelId="{3402A513-B610-45B0-9A08-A46D964540FB}" type="sibTrans" cxnId="{608072ED-4BA6-4ED1-846D-934A9240C0FC}">
      <dgm:prSet/>
      <dgm:spPr/>
      <dgm:t>
        <a:bodyPr/>
        <a:lstStyle/>
        <a:p>
          <a:endParaRPr lang="en-US"/>
        </a:p>
      </dgm:t>
    </dgm:pt>
    <dgm:pt modelId="{22ED4C7E-003C-49B3-8B5E-DB4468CF0D69}">
      <dgm:prSet/>
      <dgm:spPr/>
      <dgm:t>
        <a:bodyPr/>
        <a:lstStyle/>
        <a:p>
          <a:pPr>
            <a:lnSpc>
              <a:spcPct val="100000"/>
            </a:lnSpc>
          </a:pPr>
          <a:r>
            <a:rPr lang="es-MX"/>
            <a:t>Por otro lado, se observan resultados críticos en el </a:t>
          </a:r>
          <a:r>
            <a:rPr lang="es-MX" b="1"/>
            <a:t>trato del personal (25%)</a:t>
          </a:r>
          <a:r>
            <a:rPr lang="es-MX"/>
            <a:t>, el </a:t>
          </a:r>
          <a:r>
            <a:rPr lang="es-MX" b="1"/>
            <a:t>tiempo de espera en filas (32.50%)</a:t>
          </a:r>
          <a:r>
            <a:rPr lang="es-MX"/>
            <a:t>, y la </a:t>
          </a:r>
          <a:r>
            <a:rPr lang="es-MX" b="1"/>
            <a:t>rapidez del servicio (43.75%)</a:t>
          </a:r>
          <a:r>
            <a:rPr lang="es-MX"/>
            <a:t>, lo que revela que la experiencia del cliente se ve afectada por la atención y los tiempos de espera. El </a:t>
          </a:r>
          <a:r>
            <a:rPr lang="es-MX" b="1"/>
            <a:t>cuidado en el manejo del vehículo (45%)</a:t>
          </a:r>
          <a:r>
            <a:rPr lang="es-MX"/>
            <a:t> y la </a:t>
          </a:r>
          <a:r>
            <a:rPr lang="es-MX" b="1"/>
            <a:t>disponibilidad de servicios adicionales (42.50%)</a:t>
          </a:r>
          <a:r>
            <a:rPr lang="es-MX"/>
            <a:t> también requieren mejoras para incrementar la confianza y la percepción de valor agregado.</a:t>
          </a:r>
          <a:endParaRPr lang="en-US"/>
        </a:p>
      </dgm:t>
    </dgm:pt>
    <dgm:pt modelId="{05B80AD7-5672-4579-B340-8E4DA46317FF}" type="parTrans" cxnId="{8610987A-136F-4B5E-A4A0-37679918991C}">
      <dgm:prSet/>
      <dgm:spPr/>
      <dgm:t>
        <a:bodyPr/>
        <a:lstStyle/>
        <a:p>
          <a:endParaRPr lang="en-US"/>
        </a:p>
      </dgm:t>
    </dgm:pt>
    <dgm:pt modelId="{3300530D-4B54-4C5F-BE56-3A01214A8575}" type="sibTrans" cxnId="{8610987A-136F-4B5E-A4A0-37679918991C}">
      <dgm:prSet/>
      <dgm:spPr/>
      <dgm:t>
        <a:bodyPr/>
        <a:lstStyle/>
        <a:p>
          <a:endParaRPr lang="en-US"/>
        </a:p>
      </dgm:t>
    </dgm:pt>
    <dgm:pt modelId="{23122E95-B644-41AF-AC29-E80369F2DD7E}">
      <dgm:prSet/>
      <dgm:spPr/>
      <dgm:t>
        <a:bodyPr/>
        <a:lstStyle/>
        <a:p>
          <a:pPr>
            <a:lnSpc>
              <a:spcPct val="100000"/>
            </a:lnSpc>
          </a:pPr>
          <a:r>
            <a:rPr lang="es-MX"/>
            <a:t>En conclusión, </a:t>
          </a:r>
          <a:r>
            <a:rPr lang="es-MX" b="1"/>
            <a:t>SpeedWash es reconocido por su calidad en el lavado y precios competitivos</a:t>
          </a:r>
          <a:r>
            <a:rPr lang="es-MX"/>
            <a:t>, pero debe </a:t>
          </a:r>
          <a:r>
            <a:rPr lang="es-MX" b="1"/>
            <a:t>mejorar en la rapidez, atención al cliente y reducción de tiempos de espera</a:t>
          </a:r>
          <a:r>
            <a:rPr lang="es-MX"/>
            <a:t>. Corregir estas debilidades permitirá aumentar la satisfacción global y consolidar una ventaja frente a otros autolavados de la competencia.</a:t>
          </a:r>
          <a:endParaRPr lang="en-US"/>
        </a:p>
      </dgm:t>
    </dgm:pt>
    <dgm:pt modelId="{DFB2D7BB-72F9-4487-A20E-FE8328571C63}" type="parTrans" cxnId="{8A113079-D463-4B81-8E2A-7232278FE010}">
      <dgm:prSet/>
      <dgm:spPr/>
      <dgm:t>
        <a:bodyPr/>
        <a:lstStyle/>
        <a:p>
          <a:endParaRPr lang="en-US"/>
        </a:p>
      </dgm:t>
    </dgm:pt>
    <dgm:pt modelId="{80CD0DFA-6BB3-45B3-81DC-4028DBD9DE0A}" type="sibTrans" cxnId="{8A113079-D463-4B81-8E2A-7232278FE010}">
      <dgm:prSet/>
      <dgm:spPr/>
      <dgm:t>
        <a:bodyPr/>
        <a:lstStyle/>
        <a:p>
          <a:endParaRPr lang="en-US"/>
        </a:p>
      </dgm:t>
    </dgm:pt>
    <dgm:pt modelId="{28DF0486-E682-4407-BBB6-7785E2469E22}" type="pres">
      <dgm:prSet presAssocID="{A32093FA-8B4F-444F-96AF-4480B58DD350}" presName="root" presStyleCnt="0">
        <dgm:presLayoutVars>
          <dgm:dir/>
          <dgm:resizeHandles val="exact"/>
        </dgm:presLayoutVars>
      </dgm:prSet>
      <dgm:spPr/>
    </dgm:pt>
    <dgm:pt modelId="{7E4FE523-74FC-44E5-A733-5F1C5664D7F7}" type="pres">
      <dgm:prSet presAssocID="{1522CF44-751A-407A-A728-A34D33774060}" presName="compNode" presStyleCnt="0"/>
      <dgm:spPr/>
    </dgm:pt>
    <dgm:pt modelId="{516A9685-2DA2-4419-BBD2-86067B29F22A}" type="pres">
      <dgm:prSet presAssocID="{1522CF44-751A-407A-A728-A34D33774060}" presName="bgRect" presStyleLbl="bgShp" presStyleIdx="0" presStyleCnt="4"/>
      <dgm:spPr/>
    </dgm:pt>
    <dgm:pt modelId="{8DEB4B52-0CA3-4AB9-A7B0-E9501853D9A7}" type="pres">
      <dgm:prSet presAssocID="{1522CF44-751A-407A-A728-A34D33774060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Estadísticas"/>
        </a:ext>
      </dgm:extLst>
    </dgm:pt>
    <dgm:pt modelId="{AC6021D4-C0B2-404E-83B4-415E6B7D5684}" type="pres">
      <dgm:prSet presAssocID="{1522CF44-751A-407A-A728-A34D33774060}" presName="spaceRect" presStyleCnt="0"/>
      <dgm:spPr/>
    </dgm:pt>
    <dgm:pt modelId="{E8285E02-0371-4C89-ACED-654219B06E10}" type="pres">
      <dgm:prSet presAssocID="{1522CF44-751A-407A-A728-A34D33774060}" presName="parTx" presStyleLbl="revTx" presStyleIdx="0" presStyleCnt="4">
        <dgm:presLayoutVars>
          <dgm:chMax val="0"/>
          <dgm:chPref val="0"/>
        </dgm:presLayoutVars>
      </dgm:prSet>
      <dgm:spPr/>
    </dgm:pt>
    <dgm:pt modelId="{A9A575D4-9B9C-482A-A235-F6C76450F88E}" type="pres">
      <dgm:prSet presAssocID="{929B85E3-E8E8-41A3-B863-55E00C40963A}" presName="sibTrans" presStyleCnt="0"/>
      <dgm:spPr/>
    </dgm:pt>
    <dgm:pt modelId="{B33F1A4A-2DEE-4660-97CC-7254FBB1D55E}" type="pres">
      <dgm:prSet presAssocID="{94B653A6-2A94-4FEF-8589-09152CD92980}" presName="compNode" presStyleCnt="0"/>
      <dgm:spPr/>
    </dgm:pt>
    <dgm:pt modelId="{03B8D283-0601-4C2A-B1AA-88AD510755CE}" type="pres">
      <dgm:prSet presAssocID="{94B653A6-2A94-4FEF-8589-09152CD92980}" presName="bgRect" presStyleLbl="bgShp" presStyleIdx="1" presStyleCnt="4"/>
      <dgm:spPr/>
    </dgm:pt>
    <dgm:pt modelId="{9C7962B7-6938-41E3-B975-D31F6360C346}" type="pres">
      <dgm:prSet presAssocID="{94B653A6-2A94-4FEF-8589-09152CD92980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Lavabo"/>
        </a:ext>
      </dgm:extLst>
    </dgm:pt>
    <dgm:pt modelId="{0A8B504B-6292-4C0E-AB74-184C7965338B}" type="pres">
      <dgm:prSet presAssocID="{94B653A6-2A94-4FEF-8589-09152CD92980}" presName="spaceRect" presStyleCnt="0"/>
      <dgm:spPr/>
    </dgm:pt>
    <dgm:pt modelId="{09C5E5DF-5821-4A7B-A161-4301A0B28F6D}" type="pres">
      <dgm:prSet presAssocID="{94B653A6-2A94-4FEF-8589-09152CD92980}" presName="parTx" presStyleLbl="revTx" presStyleIdx="1" presStyleCnt="4">
        <dgm:presLayoutVars>
          <dgm:chMax val="0"/>
          <dgm:chPref val="0"/>
        </dgm:presLayoutVars>
      </dgm:prSet>
      <dgm:spPr/>
    </dgm:pt>
    <dgm:pt modelId="{E2A5B6D2-E951-496E-A35A-634D648E6F45}" type="pres">
      <dgm:prSet presAssocID="{3402A513-B610-45B0-9A08-A46D964540FB}" presName="sibTrans" presStyleCnt="0"/>
      <dgm:spPr/>
    </dgm:pt>
    <dgm:pt modelId="{4962B647-D8CD-4D76-BE7A-A13E4A0CE399}" type="pres">
      <dgm:prSet presAssocID="{22ED4C7E-003C-49B3-8B5E-DB4468CF0D69}" presName="compNode" presStyleCnt="0"/>
      <dgm:spPr/>
    </dgm:pt>
    <dgm:pt modelId="{8DD3AC31-B08E-4EF0-AAE3-60B03170AA94}" type="pres">
      <dgm:prSet presAssocID="{22ED4C7E-003C-49B3-8B5E-DB4468CF0D69}" presName="bgRect" presStyleLbl="bgShp" presStyleIdx="2" presStyleCnt="4"/>
      <dgm:spPr/>
    </dgm:pt>
    <dgm:pt modelId="{A69AB2DA-956B-47FF-ADDB-F6D2BFE040BC}" type="pres">
      <dgm:prSet presAssocID="{22ED4C7E-003C-49B3-8B5E-DB4468CF0D69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Juez"/>
        </a:ext>
      </dgm:extLst>
    </dgm:pt>
    <dgm:pt modelId="{B3DDB565-1F6B-46FB-B850-B92E1C303D29}" type="pres">
      <dgm:prSet presAssocID="{22ED4C7E-003C-49B3-8B5E-DB4468CF0D69}" presName="spaceRect" presStyleCnt="0"/>
      <dgm:spPr/>
    </dgm:pt>
    <dgm:pt modelId="{9F22D8FF-415A-49A3-9848-70C946335852}" type="pres">
      <dgm:prSet presAssocID="{22ED4C7E-003C-49B3-8B5E-DB4468CF0D69}" presName="parTx" presStyleLbl="revTx" presStyleIdx="2" presStyleCnt="4">
        <dgm:presLayoutVars>
          <dgm:chMax val="0"/>
          <dgm:chPref val="0"/>
        </dgm:presLayoutVars>
      </dgm:prSet>
      <dgm:spPr/>
    </dgm:pt>
    <dgm:pt modelId="{2BFC4A7E-DD2C-4667-A5E6-9D464CF0E449}" type="pres">
      <dgm:prSet presAssocID="{3300530D-4B54-4C5F-BE56-3A01214A8575}" presName="sibTrans" presStyleCnt="0"/>
      <dgm:spPr/>
    </dgm:pt>
    <dgm:pt modelId="{45280521-C84A-4EF5-BAA2-7CA780F84579}" type="pres">
      <dgm:prSet presAssocID="{23122E95-B644-41AF-AC29-E80369F2DD7E}" presName="compNode" presStyleCnt="0"/>
      <dgm:spPr/>
    </dgm:pt>
    <dgm:pt modelId="{2A07CFE7-F52F-4D6A-BDC0-8E851CF62BC4}" type="pres">
      <dgm:prSet presAssocID="{23122E95-B644-41AF-AC29-E80369F2DD7E}" presName="bgRect" presStyleLbl="bgShp" presStyleIdx="3" presStyleCnt="4"/>
      <dgm:spPr/>
    </dgm:pt>
    <dgm:pt modelId="{E96A89AD-CC2E-423B-8A1B-1DF69553AC85}" type="pres">
      <dgm:prSet presAssocID="{23122E95-B644-41AF-AC29-E80369F2DD7E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oalla"/>
        </a:ext>
      </dgm:extLst>
    </dgm:pt>
    <dgm:pt modelId="{8E382796-60A6-43E3-AED4-7B3376E5161D}" type="pres">
      <dgm:prSet presAssocID="{23122E95-B644-41AF-AC29-E80369F2DD7E}" presName="spaceRect" presStyleCnt="0"/>
      <dgm:spPr/>
    </dgm:pt>
    <dgm:pt modelId="{2C4F2DD8-D152-44EA-B2AE-7522DBCC0254}" type="pres">
      <dgm:prSet presAssocID="{23122E95-B644-41AF-AC29-E80369F2DD7E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33533C2C-F020-42F8-AD5D-E627C7F309E7}" type="presOf" srcId="{A32093FA-8B4F-444F-96AF-4480B58DD350}" destId="{28DF0486-E682-4407-BBB6-7785E2469E22}" srcOrd="0" destOrd="0" presId="urn:microsoft.com/office/officeart/2018/2/layout/IconVerticalSolidList"/>
    <dgm:cxn modelId="{0CA7FE64-1D2C-495A-963B-AC87E2D03335}" srcId="{A32093FA-8B4F-444F-96AF-4480B58DD350}" destId="{1522CF44-751A-407A-A728-A34D33774060}" srcOrd="0" destOrd="0" parTransId="{1A634994-0A80-4966-953B-DB94F4B8E8BA}" sibTransId="{929B85E3-E8E8-41A3-B863-55E00C40963A}"/>
    <dgm:cxn modelId="{8A113079-D463-4B81-8E2A-7232278FE010}" srcId="{A32093FA-8B4F-444F-96AF-4480B58DD350}" destId="{23122E95-B644-41AF-AC29-E80369F2DD7E}" srcOrd="3" destOrd="0" parTransId="{DFB2D7BB-72F9-4487-A20E-FE8328571C63}" sibTransId="{80CD0DFA-6BB3-45B3-81DC-4028DBD9DE0A}"/>
    <dgm:cxn modelId="{8610987A-136F-4B5E-A4A0-37679918991C}" srcId="{A32093FA-8B4F-444F-96AF-4480B58DD350}" destId="{22ED4C7E-003C-49B3-8B5E-DB4468CF0D69}" srcOrd="2" destOrd="0" parTransId="{05B80AD7-5672-4579-B340-8E4DA46317FF}" sibTransId="{3300530D-4B54-4C5F-BE56-3A01214A8575}"/>
    <dgm:cxn modelId="{B8ACD1A0-7CB8-4CA7-AA7A-EAC29838CAB1}" type="presOf" srcId="{1522CF44-751A-407A-A728-A34D33774060}" destId="{E8285E02-0371-4C89-ACED-654219B06E10}" srcOrd="0" destOrd="0" presId="urn:microsoft.com/office/officeart/2018/2/layout/IconVerticalSolidList"/>
    <dgm:cxn modelId="{749BBCB0-830F-4122-9EB8-EA727E0A3DB8}" type="presOf" srcId="{22ED4C7E-003C-49B3-8B5E-DB4468CF0D69}" destId="{9F22D8FF-415A-49A3-9848-70C946335852}" srcOrd="0" destOrd="0" presId="urn:microsoft.com/office/officeart/2018/2/layout/IconVerticalSolidList"/>
    <dgm:cxn modelId="{870E35BF-1947-44A6-AF06-59ADC12E7931}" type="presOf" srcId="{94B653A6-2A94-4FEF-8589-09152CD92980}" destId="{09C5E5DF-5821-4A7B-A161-4301A0B28F6D}" srcOrd="0" destOrd="0" presId="urn:microsoft.com/office/officeart/2018/2/layout/IconVerticalSolidList"/>
    <dgm:cxn modelId="{3A0668E5-8183-4A81-8641-C3D220F54D78}" type="presOf" srcId="{23122E95-B644-41AF-AC29-E80369F2DD7E}" destId="{2C4F2DD8-D152-44EA-B2AE-7522DBCC0254}" srcOrd="0" destOrd="0" presId="urn:microsoft.com/office/officeart/2018/2/layout/IconVerticalSolidList"/>
    <dgm:cxn modelId="{608072ED-4BA6-4ED1-846D-934A9240C0FC}" srcId="{A32093FA-8B4F-444F-96AF-4480B58DD350}" destId="{94B653A6-2A94-4FEF-8589-09152CD92980}" srcOrd="1" destOrd="0" parTransId="{FF39F1A4-CBC5-4199-89B0-54B1770F571D}" sibTransId="{3402A513-B610-45B0-9A08-A46D964540FB}"/>
    <dgm:cxn modelId="{3154510B-DE29-4073-9A39-B6FF2AF9E429}" type="presParOf" srcId="{28DF0486-E682-4407-BBB6-7785E2469E22}" destId="{7E4FE523-74FC-44E5-A733-5F1C5664D7F7}" srcOrd="0" destOrd="0" presId="urn:microsoft.com/office/officeart/2018/2/layout/IconVerticalSolidList"/>
    <dgm:cxn modelId="{BC20DC16-D603-4E35-85FF-9061D0F198B6}" type="presParOf" srcId="{7E4FE523-74FC-44E5-A733-5F1C5664D7F7}" destId="{516A9685-2DA2-4419-BBD2-86067B29F22A}" srcOrd="0" destOrd="0" presId="urn:microsoft.com/office/officeart/2018/2/layout/IconVerticalSolidList"/>
    <dgm:cxn modelId="{9FFC3378-F139-4340-9A0B-F2FB0F5B93E6}" type="presParOf" srcId="{7E4FE523-74FC-44E5-A733-5F1C5664D7F7}" destId="{8DEB4B52-0CA3-4AB9-A7B0-E9501853D9A7}" srcOrd="1" destOrd="0" presId="urn:microsoft.com/office/officeart/2018/2/layout/IconVerticalSolidList"/>
    <dgm:cxn modelId="{45B35069-1F8B-48A1-A006-BD6CC55DD9C5}" type="presParOf" srcId="{7E4FE523-74FC-44E5-A733-5F1C5664D7F7}" destId="{AC6021D4-C0B2-404E-83B4-415E6B7D5684}" srcOrd="2" destOrd="0" presId="urn:microsoft.com/office/officeart/2018/2/layout/IconVerticalSolidList"/>
    <dgm:cxn modelId="{0CE7F2AC-FEED-4BEF-91D6-E07D1C744832}" type="presParOf" srcId="{7E4FE523-74FC-44E5-A733-5F1C5664D7F7}" destId="{E8285E02-0371-4C89-ACED-654219B06E10}" srcOrd="3" destOrd="0" presId="urn:microsoft.com/office/officeart/2018/2/layout/IconVerticalSolidList"/>
    <dgm:cxn modelId="{BFA327F8-0F8F-45C2-9D08-EFFFCA17C797}" type="presParOf" srcId="{28DF0486-E682-4407-BBB6-7785E2469E22}" destId="{A9A575D4-9B9C-482A-A235-F6C76450F88E}" srcOrd="1" destOrd="0" presId="urn:microsoft.com/office/officeart/2018/2/layout/IconVerticalSolidList"/>
    <dgm:cxn modelId="{C358DF72-B91D-4829-8B13-5C45D79EA14C}" type="presParOf" srcId="{28DF0486-E682-4407-BBB6-7785E2469E22}" destId="{B33F1A4A-2DEE-4660-97CC-7254FBB1D55E}" srcOrd="2" destOrd="0" presId="urn:microsoft.com/office/officeart/2018/2/layout/IconVerticalSolidList"/>
    <dgm:cxn modelId="{A2450A16-F581-41DE-BF2F-5ED0C3268B8F}" type="presParOf" srcId="{B33F1A4A-2DEE-4660-97CC-7254FBB1D55E}" destId="{03B8D283-0601-4C2A-B1AA-88AD510755CE}" srcOrd="0" destOrd="0" presId="urn:microsoft.com/office/officeart/2018/2/layout/IconVerticalSolidList"/>
    <dgm:cxn modelId="{3DC454BD-EA46-456C-9EF1-89008C42C54C}" type="presParOf" srcId="{B33F1A4A-2DEE-4660-97CC-7254FBB1D55E}" destId="{9C7962B7-6938-41E3-B975-D31F6360C346}" srcOrd="1" destOrd="0" presId="urn:microsoft.com/office/officeart/2018/2/layout/IconVerticalSolidList"/>
    <dgm:cxn modelId="{6AFDDF92-84D7-4199-B4FC-0AC22676D30A}" type="presParOf" srcId="{B33F1A4A-2DEE-4660-97CC-7254FBB1D55E}" destId="{0A8B504B-6292-4C0E-AB74-184C7965338B}" srcOrd="2" destOrd="0" presId="urn:microsoft.com/office/officeart/2018/2/layout/IconVerticalSolidList"/>
    <dgm:cxn modelId="{BAD3BBB2-CA7F-451D-A3A8-9B83770C42F6}" type="presParOf" srcId="{B33F1A4A-2DEE-4660-97CC-7254FBB1D55E}" destId="{09C5E5DF-5821-4A7B-A161-4301A0B28F6D}" srcOrd="3" destOrd="0" presId="urn:microsoft.com/office/officeart/2018/2/layout/IconVerticalSolidList"/>
    <dgm:cxn modelId="{08B5797E-DD89-49DE-91DD-E8A9BC87B3B6}" type="presParOf" srcId="{28DF0486-E682-4407-BBB6-7785E2469E22}" destId="{E2A5B6D2-E951-496E-A35A-634D648E6F45}" srcOrd="3" destOrd="0" presId="urn:microsoft.com/office/officeart/2018/2/layout/IconVerticalSolidList"/>
    <dgm:cxn modelId="{A8B0E972-BD19-4D08-AA38-29CB79DA8C75}" type="presParOf" srcId="{28DF0486-E682-4407-BBB6-7785E2469E22}" destId="{4962B647-D8CD-4D76-BE7A-A13E4A0CE399}" srcOrd="4" destOrd="0" presId="urn:microsoft.com/office/officeart/2018/2/layout/IconVerticalSolidList"/>
    <dgm:cxn modelId="{52E06242-A564-4BD4-8A20-B4BD42BC0469}" type="presParOf" srcId="{4962B647-D8CD-4D76-BE7A-A13E4A0CE399}" destId="{8DD3AC31-B08E-4EF0-AAE3-60B03170AA94}" srcOrd="0" destOrd="0" presId="urn:microsoft.com/office/officeart/2018/2/layout/IconVerticalSolidList"/>
    <dgm:cxn modelId="{80F647C2-6D04-47C0-B9EA-5D0D8BCD2981}" type="presParOf" srcId="{4962B647-D8CD-4D76-BE7A-A13E4A0CE399}" destId="{A69AB2DA-956B-47FF-ADDB-F6D2BFE040BC}" srcOrd="1" destOrd="0" presId="urn:microsoft.com/office/officeart/2018/2/layout/IconVerticalSolidList"/>
    <dgm:cxn modelId="{FCF314A5-7A85-4C95-BC69-856337AEF3E9}" type="presParOf" srcId="{4962B647-D8CD-4D76-BE7A-A13E4A0CE399}" destId="{B3DDB565-1F6B-46FB-B850-B92E1C303D29}" srcOrd="2" destOrd="0" presId="urn:microsoft.com/office/officeart/2018/2/layout/IconVerticalSolidList"/>
    <dgm:cxn modelId="{E349CB7D-885A-4CBA-87CF-F3033A2D71A5}" type="presParOf" srcId="{4962B647-D8CD-4D76-BE7A-A13E4A0CE399}" destId="{9F22D8FF-415A-49A3-9848-70C946335852}" srcOrd="3" destOrd="0" presId="urn:microsoft.com/office/officeart/2018/2/layout/IconVerticalSolidList"/>
    <dgm:cxn modelId="{C79191F0-8969-4EFD-9643-31C5DDDAF659}" type="presParOf" srcId="{28DF0486-E682-4407-BBB6-7785E2469E22}" destId="{2BFC4A7E-DD2C-4667-A5E6-9D464CF0E449}" srcOrd="5" destOrd="0" presId="urn:microsoft.com/office/officeart/2018/2/layout/IconVerticalSolidList"/>
    <dgm:cxn modelId="{4C0EEADE-C587-4295-B6D0-9FDE09A00374}" type="presParOf" srcId="{28DF0486-E682-4407-BBB6-7785E2469E22}" destId="{45280521-C84A-4EF5-BAA2-7CA780F84579}" srcOrd="6" destOrd="0" presId="urn:microsoft.com/office/officeart/2018/2/layout/IconVerticalSolidList"/>
    <dgm:cxn modelId="{74E4286C-8C8F-45E9-AE28-8D34BF4FB052}" type="presParOf" srcId="{45280521-C84A-4EF5-BAA2-7CA780F84579}" destId="{2A07CFE7-F52F-4D6A-BDC0-8E851CF62BC4}" srcOrd="0" destOrd="0" presId="urn:microsoft.com/office/officeart/2018/2/layout/IconVerticalSolidList"/>
    <dgm:cxn modelId="{D7C53F22-8488-4973-B1B2-1862D3967589}" type="presParOf" srcId="{45280521-C84A-4EF5-BAA2-7CA780F84579}" destId="{E96A89AD-CC2E-423B-8A1B-1DF69553AC85}" srcOrd="1" destOrd="0" presId="urn:microsoft.com/office/officeart/2018/2/layout/IconVerticalSolidList"/>
    <dgm:cxn modelId="{CB79FAF6-95DC-4E7D-85C1-3F4890781374}" type="presParOf" srcId="{45280521-C84A-4EF5-BAA2-7CA780F84579}" destId="{8E382796-60A6-43E3-AED4-7B3376E5161D}" srcOrd="2" destOrd="0" presId="urn:microsoft.com/office/officeart/2018/2/layout/IconVerticalSolidList"/>
    <dgm:cxn modelId="{6B573A8F-C503-4E79-9BD8-CEDD75D2C498}" type="presParOf" srcId="{45280521-C84A-4EF5-BAA2-7CA780F84579}" destId="{2C4F2DD8-D152-44EA-B2AE-7522DBCC0254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74CB439-EC0B-43D1-9660-428378DF267E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9C49395B-56EC-4A2E-97D3-60AFA3CADB9D}">
      <dgm:prSet/>
      <dgm:spPr/>
      <dgm:t>
        <a:bodyPr/>
        <a:lstStyle/>
        <a:p>
          <a:r>
            <a:rPr lang="es-MX"/>
            <a:t>1. Rapidez del servicio (43.75%)🔎 Problema: Muchos clientes lo perciben como lento.✅ Solución: Invertir en más personal en horas pico o maquinaria más eficiente; implementar un sistema de turnos o citas para reducir el tiempo de espera.</a:t>
          </a:r>
          <a:endParaRPr lang="en-US"/>
        </a:p>
      </dgm:t>
    </dgm:pt>
    <dgm:pt modelId="{43E0AC07-99A6-4FC7-9056-3981D649E041}" type="parTrans" cxnId="{85092B5F-D3E8-448C-A0A8-D874908A15BE}">
      <dgm:prSet/>
      <dgm:spPr/>
      <dgm:t>
        <a:bodyPr/>
        <a:lstStyle/>
        <a:p>
          <a:endParaRPr lang="en-US"/>
        </a:p>
      </dgm:t>
    </dgm:pt>
    <dgm:pt modelId="{94E31EF3-05CA-4819-A5A2-6C5F8A8CC3FC}" type="sibTrans" cxnId="{85092B5F-D3E8-448C-A0A8-D874908A15BE}">
      <dgm:prSet/>
      <dgm:spPr/>
      <dgm:t>
        <a:bodyPr/>
        <a:lstStyle/>
        <a:p>
          <a:endParaRPr lang="en-US"/>
        </a:p>
      </dgm:t>
    </dgm:pt>
    <dgm:pt modelId="{7C95AE35-F9B3-4CA3-9D17-A78F8D8E61E2}">
      <dgm:prSet/>
      <dgm:spPr/>
      <dgm:t>
        <a:bodyPr/>
        <a:lstStyle/>
        <a:p>
          <a:r>
            <a:rPr lang="es-MX"/>
            <a:t>2. Calidad del lavado exterior (75%)🔎 Fortalezas: Es uno de los puntos mejor valorados.✅ Solución: Mantener los estándares actuales y promocionarlo como la principal ventaja competitiva de Speed Wash.</a:t>
          </a:r>
          <a:endParaRPr lang="en-US"/>
        </a:p>
      </dgm:t>
    </dgm:pt>
    <dgm:pt modelId="{20F7CE13-4661-402E-92F0-30F17C311349}" type="parTrans" cxnId="{504A64C5-B47E-4A62-BB2D-C794D278076F}">
      <dgm:prSet/>
      <dgm:spPr/>
      <dgm:t>
        <a:bodyPr/>
        <a:lstStyle/>
        <a:p>
          <a:endParaRPr lang="en-US"/>
        </a:p>
      </dgm:t>
    </dgm:pt>
    <dgm:pt modelId="{26E7755A-360E-46D5-853F-A7169EDA491E}" type="sibTrans" cxnId="{504A64C5-B47E-4A62-BB2D-C794D278076F}">
      <dgm:prSet/>
      <dgm:spPr/>
      <dgm:t>
        <a:bodyPr/>
        <a:lstStyle/>
        <a:p>
          <a:endParaRPr lang="en-US"/>
        </a:p>
      </dgm:t>
    </dgm:pt>
    <dgm:pt modelId="{A5183C43-4062-4664-B7AB-FD5375A6AF50}">
      <dgm:prSet/>
      <dgm:spPr/>
      <dgm:t>
        <a:bodyPr/>
        <a:lstStyle/>
        <a:p>
          <a:r>
            <a:rPr lang="es-MX"/>
            <a:t>3. Calidad del aspirado interior (60%)🔎 Problema: Aceptable, pero con margen de mejora.✅ Solución: Capacitar al personal en técnicas de aspirado detallado y revisar constantemente el estado de las aspiradoras.</a:t>
          </a:r>
          <a:endParaRPr lang="en-US"/>
        </a:p>
      </dgm:t>
    </dgm:pt>
    <dgm:pt modelId="{1C03AC6B-D42A-4E5C-8EB3-268F2041186B}" type="parTrans" cxnId="{4BB58C16-F76F-464A-87F2-E8EDAF40C457}">
      <dgm:prSet/>
      <dgm:spPr/>
      <dgm:t>
        <a:bodyPr/>
        <a:lstStyle/>
        <a:p>
          <a:endParaRPr lang="en-US"/>
        </a:p>
      </dgm:t>
    </dgm:pt>
    <dgm:pt modelId="{403D232D-6193-45AD-B06E-A609D4C458A5}" type="sibTrans" cxnId="{4BB58C16-F76F-464A-87F2-E8EDAF40C457}">
      <dgm:prSet/>
      <dgm:spPr/>
      <dgm:t>
        <a:bodyPr/>
        <a:lstStyle/>
        <a:p>
          <a:endParaRPr lang="en-US"/>
        </a:p>
      </dgm:t>
    </dgm:pt>
    <dgm:pt modelId="{D7390705-330E-4CA8-AE47-796353F5DAA6}">
      <dgm:prSet/>
      <dgm:spPr/>
      <dgm:t>
        <a:bodyPr/>
        <a:lstStyle/>
        <a:p>
          <a:r>
            <a:rPr lang="es-MX"/>
            <a:t>4. Cuidado en el manejo del vehículo (45%)🔎 Problema: Los clientes desconfían del cuidado durante el servicio.✅ Solución: Implementar protocolos de seguridad y cuidado al manipular los vehículos, así como seguros de responsabilidad que transmitan confianza.</a:t>
          </a:r>
          <a:endParaRPr lang="en-US"/>
        </a:p>
      </dgm:t>
    </dgm:pt>
    <dgm:pt modelId="{93E18CA6-CE19-4C56-8C3C-FF357CEF9DE6}" type="parTrans" cxnId="{0CFFB0C0-7F9F-4A24-A9F7-65FF6931D0E3}">
      <dgm:prSet/>
      <dgm:spPr/>
      <dgm:t>
        <a:bodyPr/>
        <a:lstStyle/>
        <a:p>
          <a:endParaRPr lang="en-US"/>
        </a:p>
      </dgm:t>
    </dgm:pt>
    <dgm:pt modelId="{5303F9ED-384B-4FEA-9C6D-DE2BD7AA0CE7}" type="sibTrans" cxnId="{0CFFB0C0-7F9F-4A24-A9F7-65FF6931D0E3}">
      <dgm:prSet/>
      <dgm:spPr/>
      <dgm:t>
        <a:bodyPr/>
        <a:lstStyle/>
        <a:p>
          <a:endParaRPr lang="en-US"/>
        </a:p>
      </dgm:t>
    </dgm:pt>
    <dgm:pt modelId="{CAE6A11F-7D38-4CBB-B4BC-E6B72AAF04C8}">
      <dgm:prSet/>
      <dgm:spPr/>
      <dgm:t>
        <a:bodyPr/>
        <a:lstStyle/>
        <a:p>
          <a:r>
            <a:rPr lang="es-MX"/>
            <a:t>5. Trato del personal (25%)🔎 Problema: Es la peor calificación, reflejando mal servicio al cliente.✅ Solución: Capacitación en atención al cliente, cortesía y empatía; supervisar el comportamiento del personal e incentivar el buen trato con recompensas internas.</a:t>
          </a:r>
          <a:endParaRPr lang="en-US"/>
        </a:p>
      </dgm:t>
    </dgm:pt>
    <dgm:pt modelId="{BF547539-A60C-4785-BBA7-975CE4A5B838}" type="parTrans" cxnId="{BB160864-96AB-4C6D-8833-C78BE82A1E25}">
      <dgm:prSet/>
      <dgm:spPr/>
      <dgm:t>
        <a:bodyPr/>
        <a:lstStyle/>
        <a:p>
          <a:endParaRPr lang="en-US"/>
        </a:p>
      </dgm:t>
    </dgm:pt>
    <dgm:pt modelId="{0DAE2348-322E-4140-89FB-CA9D196F80B0}" type="sibTrans" cxnId="{BB160864-96AB-4C6D-8833-C78BE82A1E25}">
      <dgm:prSet/>
      <dgm:spPr/>
      <dgm:t>
        <a:bodyPr/>
        <a:lstStyle/>
        <a:p>
          <a:endParaRPr lang="en-US"/>
        </a:p>
      </dgm:t>
    </dgm:pt>
    <dgm:pt modelId="{86E761BB-E206-4E04-91FA-691DF662C026}" type="pres">
      <dgm:prSet presAssocID="{974CB439-EC0B-43D1-9660-428378DF267E}" presName="root" presStyleCnt="0">
        <dgm:presLayoutVars>
          <dgm:dir/>
          <dgm:resizeHandles val="exact"/>
        </dgm:presLayoutVars>
      </dgm:prSet>
      <dgm:spPr/>
    </dgm:pt>
    <dgm:pt modelId="{B99A02B3-0E0A-48B5-9219-AC5FDD09F0CA}" type="pres">
      <dgm:prSet presAssocID="{9C49395B-56EC-4A2E-97D3-60AFA3CADB9D}" presName="compNode" presStyleCnt="0"/>
      <dgm:spPr/>
    </dgm:pt>
    <dgm:pt modelId="{CB58F0E9-9975-4281-9676-47EC6B54FA86}" type="pres">
      <dgm:prSet presAssocID="{9C49395B-56EC-4A2E-97D3-60AFA3CADB9D}" presName="bgRect" presStyleLbl="bgShp" presStyleIdx="0" presStyleCnt="5"/>
      <dgm:spPr/>
    </dgm:pt>
    <dgm:pt modelId="{A904F9F9-1164-44D0-9E05-82B60DB483F5}" type="pres">
      <dgm:prSet presAssocID="{9C49395B-56EC-4A2E-97D3-60AFA3CADB9D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ronómetro"/>
        </a:ext>
      </dgm:extLst>
    </dgm:pt>
    <dgm:pt modelId="{54183EB5-31C0-45EE-A154-62E5AB1C3638}" type="pres">
      <dgm:prSet presAssocID="{9C49395B-56EC-4A2E-97D3-60AFA3CADB9D}" presName="spaceRect" presStyleCnt="0"/>
      <dgm:spPr/>
    </dgm:pt>
    <dgm:pt modelId="{70B98A29-5CB2-4587-8D47-B854675E251C}" type="pres">
      <dgm:prSet presAssocID="{9C49395B-56EC-4A2E-97D3-60AFA3CADB9D}" presName="parTx" presStyleLbl="revTx" presStyleIdx="0" presStyleCnt="5">
        <dgm:presLayoutVars>
          <dgm:chMax val="0"/>
          <dgm:chPref val="0"/>
        </dgm:presLayoutVars>
      </dgm:prSet>
      <dgm:spPr/>
    </dgm:pt>
    <dgm:pt modelId="{C0F57508-A8A2-4F1C-A16D-28ADB16A8515}" type="pres">
      <dgm:prSet presAssocID="{94E31EF3-05CA-4819-A5A2-6C5F8A8CC3FC}" presName="sibTrans" presStyleCnt="0"/>
      <dgm:spPr/>
    </dgm:pt>
    <dgm:pt modelId="{C31E672F-1C29-4A69-9731-9F4F8D44BCF3}" type="pres">
      <dgm:prSet presAssocID="{7C95AE35-F9B3-4CA3-9D17-A78F8D8E61E2}" presName="compNode" presStyleCnt="0"/>
      <dgm:spPr/>
    </dgm:pt>
    <dgm:pt modelId="{D331D5C0-5A1C-48E7-8DE3-89C9077833D5}" type="pres">
      <dgm:prSet presAssocID="{7C95AE35-F9B3-4CA3-9D17-A78F8D8E61E2}" presName="bgRect" presStyleLbl="bgShp" presStyleIdx="1" presStyleCnt="5"/>
      <dgm:spPr/>
    </dgm:pt>
    <dgm:pt modelId="{C8448214-96B4-47CA-8866-15A521915BE7}" type="pres">
      <dgm:prSet presAssocID="{7C95AE35-F9B3-4CA3-9D17-A78F8D8E61E2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avabo"/>
        </a:ext>
      </dgm:extLst>
    </dgm:pt>
    <dgm:pt modelId="{042CB919-FFB1-45C9-BD08-2904BD5D80B5}" type="pres">
      <dgm:prSet presAssocID="{7C95AE35-F9B3-4CA3-9D17-A78F8D8E61E2}" presName="spaceRect" presStyleCnt="0"/>
      <dgm:spPr/>
    </dgm:pt>
    <dgm:pt modelId="{27B07D0E-97C5-4869-BD35-5358AB45D2C5}" type="pres">
      <dgm:prSet presAssocID="{7C95AE35-F9B3-4CA3-9D17-A78F8D8E61E2}" presName="parTx" presStyleLbl="revTx" presStyleIdx="1" presStyleCnt="5">
        <dgm:presLayoutVars>
          <dgm:chMax val="0"/>
          <dgm:chPref val="0"/>
        </dgm:presLayoutVars>
      </dgm:prSet>
      <dgm:spPr/>
    </dgm:pt>
    <dgm:pt modelId="{832FB470-22C0-4CFD-A9B0-6377CA3B17C7}" type="pres">
      <dgm:prSet presAssocID="{26E7755A-360E-46D5-853F-A7169EDA491E}" presName="sibTrans" presStyleCnt="0"/>
      <dgm:spPr/>
    </dgm:pt>
    <dgm:pt modelId="{32DBAD99-B73F-4F3B-B247-81FF4D726BBD}" type="pres">
      <dgm:prSet presAssocID="{A5183C43-4062-4664-B7AB-FD5375A6AF50}" presName="compNode" presStyleCnt="0"/>
      <dgm:spPr/>
    </dgm:pt>
    <dgm:pt modelId="{795C780F-2300-4FFB-BCF2-1F3581245396}" type="pres">
      <dgm:prSet presAssocID="{A5183C43-4062-4664-B7AB-FD5375A6AF50}" presName="bgRect" presStyleLbl="bgShp" presStyleIdx="2" presStyleCnt="5"/>
      <dgm:spPr/>
    </dgm:pt>
    <dgm:pt modelId="{F7CEAC16-2A06-4297-AD8E-F6DA6D24E710}" type="pres">
      <dgm:prSet presAssocID="{A5183C43-4062-4664-B7AB-FD5375A6AF50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r Graph with Downward Trend"/>
        </a:ext>
      </dgm:extLst>
    </dgm:pt>
    <dgm:pt modelId="{8D4282B4-680F-4480-9FF8-365B0566EE44}" type="pres">
      <dgm:prSet presAssocID="{A5183C43-4062-4664-B7AB-FD5375A6AF50}" presName="spaceRect" presStyleCnt="0"/>
      <dgm:spPr/>
    </dgm:pt>
    <dgm:pt modelId="{8D11E844-C137-4031-A43E-E018047236A1}" type="pres">
      <dgm:prSet presAssocID="{A5183C43-4062-4664-B7AB-FD5375A6AF50}" presName="parTx" presStyleLbl="revTx" presStyleIdx="2" presStyleCnt="5">
        <dgm:presLayoutVars>
          <dgm:chMax val="0"/>
          <dgm:chPref val="0"/>
        </dgm:presLayoutVars>
      </dgm:prSet>
      <dgm:spPr/>
    </dgm:pt>
    <dgm:pt modelId="{6302D153-7D26-4BFC-913B-BC2F87B41B93}" type="pres">
      <dgm:prSet presAssocID="{403D232D-6193-45AD-B06E-A609D4C458A5}" presName="sibTrans" presStyleCnt="0"/>
      <dgm:spPr/>
    </dgm:pt>
    <dgm:pt modelId="{3F5882B2-60C6-492F-80C5-C5CEF7CD6314}" type="pres">
      <dgm:prSet presAssocID="{D7390705-330E-4CA8-AE47-796353F5DAA6}" presName="compNode" presStyleCnt="0"/>
      <dgm:spPr/>
    </dgm:pt>
    <dgm:pt modelId="{A54A187F-FD74-48A2-8C70-430B9465682E}" type="pres">
      <dgm:prSet presAssocID="{D7390705-330E-4CA8-AE47-796353F5DAA6}" presName="bgRect" presStyleLbl="bgShp" presStyleIdx="3" presStyleCnt="5"/>
      <dgm:spPr/>
    </dgm:pt>
    <dgm:pt modelId="{A90F562A-773E-4026-8541-EE0556CD7A36}" type="pres">
      <dgm:prSet presAssocID="{D7390705-330E-4CA8-AE47-796353F5DAA6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cinero"/>
        </a:ext>
      </dgm:extLst>
    </dgm:pt>
    <dgm:pt modelId="{287B294F-57E1-43BF-A4C6-CF7A67FD3A40}" type="pres">
      <dgm:prSet presAssocID="{D7390705-330E-4CA8-AE47-796353F5DAA6}" presName="spaceRect" presStyleCnt="0"/>
      <dgm:spPr/>
    </dgm:pt>
    <dgm:pt modelId="{F40EFFED-F686-4F1D-9A0C-EBF8EBCE36AE}" type="pres">
      <dgm:prSet presAssocID="{D7390705-330E-4CA8-AE47-796353F5DAA6}" presName="parTx" presStyleLbl="revTx" presStyleIdx="3" presStyleCnt="5">
        <dgm:presLayoutVars>
          <dgm:chMax val="0"/>
          <dgm:chPref val="0"/>
        </dgm:presLayoutVars>
      </dgm:prSet>
      <dgm:spPr/>
    </dgm:pt>
    <dgm:pt modelId="{298AF7B6-E3C7-4C65-B294-67DE438ABBB2}" type="pres">
      <dgm:prSet presAssocID="{5303F9ED-384B-4FEA-9C6D-DE2BD7AA0CE7}" presName="sibTrans" presStyleCnt="0"/>
      <dgm:spPr/>
    </dgm:pt>
    <dgm:pt modelId="{F7C29E2C-37EB-496C-BCD1-DE40ACFCCFD1}" type="pres">
      <dgm:prSet presAssocID="{CAE6A11F-7D38-4CBB-B4BC-E6B72AAF04C8}" presName="compNode" presStyleCnt="0"/>
      <dgm:spPr/>
    </dgm:pt>
    <dgm:pt modelId="{F73EBA0E-C19B-40C0-962F-BB97F6DCA19C}" type="pres">
      <dgm:prSet presAssocID="{CAE6A11F-7D38-4CBB-B4BC-E6B72AAF04C8}" presName="bgRect" presStyleLbl="bgShp" presStyleIdx="4" presStyleCnt="5"/>
      <dgm:spPr/>
    </dgm:pt>
    <dgm:pt modelId="{7A130A90-39CB-4002-A46B-281D9DB92683}" type="pres">
      <dgm:prSet presAssocID="{CAE6A11F-7D38-4CBB-B4BC-E6B72AAF04C8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ffice Worker"/>
        </a:ext>
      </dgm:extLst>
    </dgm:pt>
    <dgm:pt modelId="{CD87E35D-AB17-4223-A3EB-19221782AB09}" type="pres">
      <dgm:prSet presAssocID="{CAE6A11F-7D38-4CBB-B4BC-E6B72AAF04C8}" presName="spaceRect" presStyleCnt="0"/>
      <dgm:spPr/>
    </dgm:pt>
    <dgm:pt modelId="{7F4FDE22-8408-407A-9E68-8FC4983D39F3}" type="pres">
      <dgm:prSet presAssocID="{CAE6A11F-7D38-4CBB-B4BC-E6B72AAF04C8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4BB58C16-F76F-464A-87F2-E8EDAF40C457}" srcId="{974CB439-EC0B-43D1-9660-428378DF267E}" destId="{A5183C43-4062-4664-B7AB-FD5375A6AF50}" srcOrd="2" destOrd="0" parTransId="{1C03AC6B-D42A-4E5C-8EB3-268F2041186B}" sibTransId="{403D232D-6193-45AD-B06E-A609D4C458A5}"/>
    <dgm:cxn modelId="{85092B5F-D3E8-448C-A0A8-D874908A15BE}" srcId="{974CB439-EC0B-43D1-9660-428378DF267E}" destId="{9C49395B-56EC-4A2E-97D3-60AFA3CADB9D}" srcOrd="0" destOrd="0" parTransId="{43E0AC07-99A6-4FC7-9056-3981D649E041}" sibTransId="{94E31EF3-05CA-4819-A5A2-6C5F8A8CC3FC}"/>
    <dgm:cxn modelId="{BB160864-96AB-4C6D-8833-C78BE82A1E25}" srcId="{974CB439-EC0B-43D1-9660-428378DF267E}" destId="{CAE6A11F-7D38-4CBB-B4BC-E6B72AAF04C8}" srcOrd="4" destOrd="0" parTransId="{BF547539-A60C-4785-BBA7-975CE4A5B838}" sibTransId="{0DAE2348-322E-4140-89FB-CA9D196F80B0}"/>
    <dgm:cxn modelId="{1570DA67-BFA5-4320-BD0A-38D6EC839C8E}" type="presOf" srcId="{9C49395B-56EC-4A2E-97D3-60AFA3CADB9D}" destId="{70B98A29-5CB2-4587-8D47-B854675E251C}" srcOrd="0" destOrd="0" presId="urn:microsoft.com/office/officeart/2018/2/layout/IconVerticalSolidList"/>
    <dgm:cxn modelId="{B6E62A49-30EF-4C14-ADCA-52A06DA13AB6}" type="presOf" srcId="{CAE6A11F-7D38-4CBB-B4BC-E6B72AAF04C8}" destId="{7F4FDE22-8408-407A-9E68-8FC4983D39F3}" srcOrd="0" destOrd="0" presId="urn:microsoft.com/office/officeart/2018/2/layout/IconVerticalSolidList"/>
    <dgm:cxn modelId="{83DD8785-7DA0-476E-974A-2315D1E48D82}" type="presOf" srcId="{7C95AE35-F9B3-4CA3-9D17-A78F8D8E61E2}" destId="{27B07D0E-97C5-4869-BD35-5358AB45D2C5}" srcOrd="0" destOrd="0" presId="urn:microsoft.com/office/officeart/2018/2/layout/IconVerticalSolidList"/>
    <dgm:cxn modelId="{88AC71A5-8A93-4FFE-824C-91F5954C0D80}" type="presOf" srcId="{D7390705-330E-4CA8-AE47-796353F5DAA6}" destId="{F40EFFED-F686-4F1D-9A0C-EBF8EBCE36AE}" srcOrd="0" destOrd="0" presId="urn:microsoft.com/office/officeart/2018/2/layout/IconVerticalSolidList"/>
    <dgm:cxn modelId="{0CFFB0C0-7F9F-4A24-A9F7-65FF6931D0E3}" srcId="{974CB439-EC0B-43D1-9660-428378DF267E}" destId="{D7390705-330E-4CA8-AE47-796353F5DAA6}" srcOrd="3" destOrd="0" parTransId="{93E18CA6-CE19-4C56-8C3C-FF357CEF9DE6}" sibTransId="{5303F9ED-384B-4FEA-9C6D-DE2BD7AA0CE7}"/>
    <dgm:cxn modelId="{504A64C5-B47E-4A62-BB2D-C794D278076F}" srcId="{974CB439-EC0B-43D1-9660-428378DF267E}" destId="{7C95AE35-F9B3-4CA3-9D17-A78F8D8E61E2}" srcOrd="1" destOrd="0" parTransId="{20F7CE13-4661-402E-92F0-30F17C311349}" sibTransId="{26E7755A-360E-46D5-853F-A7169EDA491E}"/>
    <dgm:cxn modelId="{00798BD6-54B3-4DC9-B9E5-0DE12DBA6AA0}" type="presOf" srcId="{A5183C43-4062-4664-B7AB-FD5375A6AF50}" destId="{8D11E844-C137-4031-A43E-E018047236A1}" srcOrd="0" destOrd="0" presId="urn:microsoft.com/office/officeart/2018/2/layout/IconVerticalSolidList"/>
    <dgm:cxn modelId="{697E17E1-E41A-425C-A667-C20D1F0D0ACC}" type="presOf" srcId="{974CB439-EC0B-43D1-9660-428378DF267E}" destId="{86E761BB-E206-4E04-91FA-691DF662C026}" srcOrd="0" destOrd="0" presId="urn:microsoft.com/office/officeart/2018/2/layout/IconVerticalSolidList"/>
    <dgm:cxn modelId="{1A29BF1F-1167-4FE3-A5C2-900F4970272C}" type="presParOf" srcId="{86E761BB-E206-4E04-91FA-691DF662C026}" destId="{B99A02B3-0E0A-48B5-9219-AC5FDD09F0CA}" srcOrd="0" destOrd="0" presId="urn:microsoft.com/office/officeart/2018/2/layout/IconVerticalSolidList"/>
    <dgm:cxn modelId="{ED038EBE-36BF-462D-8970-75E74B5960C7}" type="presParOf" srcId="{B99A02B3-0E0A-48B5-9219-AC5FDD09F0CA}" destId="{CB58F0E9-9975-4281-9676-47EC6B54FA86}" srcOrd="0" destOrd="0" presId="urn:microsoft.com/office/officeart/2018/2/layout/IconVerticalSolidList"/>
    <dgm:cxn modelId="{AA4D1129-0B51-44D9-88E8-2B55A2091CE8}" type="presParOf" srcId="{B99A02B3-0E0A-48B5-9219-AC5FDD09F0CA}" destId="{A904F9F9-1164-44D0-9E05-82B60DB483F5}" srcOrd="1" destOrd="0" presId="urn:microsoft.com/office/officeart/2018/2/layout/IconVerticalSolidList"/>
    <dgm:cxn modelId="{DC43408A-C986-4742-B664-A7BBB8980761}" type="presParOf" srcId="{B99A02B3-0E0A-48B5-9219-AC5FDD09F0CA}" destId="{54183EB5-31C0-45EE-A154-62E5AB1C3638}" srcOrd="2" destOrd="0" presId="urn:microsoft.com/office/officeart/2018/2/layout/IconVerticalSolidList"/>
    <dgm:cxn modelId="{9E2901A1-DDCC-4508-9A15-A49DEC1ABAF2}" type="presParOf" srcId="{B99A02B3-0E0A-48B5-9219-AC5FDD09F0CA}" destId="{70B98A29-5CB2-4587-8D47-B854675E251C}" srcOrd="3" destOrd="0" presId="urn:microsoft.com/office/officeart/2018/2/layout/IconVerticalSolidList"/>
    <dgm:cxn modelId="{4D1CAE65-1A57-484E-8CA4-9237A6256227}" type="presParOf" srcId="{86E761BB-E206-4E04-91FA-691DF662C026}" destId="{C0F57508-A8A2-4F1C-A16D-28ADB16A8515}" srcOrd="1" destOrd="0" presId="urn:microsoft.com/office/officeart/2018/2/layout/IconVerticalSolidList"/>
    <dgm:cxn modelId="{ABBB2643-211E-4090-985B-7BBD6BDC9508}" type="presParOf" srcId="{86E761BB-E206-4E04-91FA-691DF662C026}" destId="{C31E672F-1C29-4A69-9731-9F4F8D44BCF3}" srcOrd="2" destOrd="0" presId="urn:microsoft.com/office/officeart/2018/2/layout/IconVerticalSolidList"/>
    <dgm:cxn modelId="{5521EA47-5A89-41D4-9AD9-D4581DE07D00}" type="presParOf" srcId="{C31E672F-1C29-4A69-9731-9F4F8D44BCF3}" destId="{D331D5C0-5A1C-48E7-8DE3-89C9077833D5}" srcOrd="0" destOrd="0" presId="urn:microsoft.com/office/officeart/2018/2/layout/IconVerticalSolidList"/>
    <dgm:cxn modelId="{E50F51B3-C40F-411E-AFB4-770413EE598F}" type="presParOf" srcId="{C31E672F-1C29-4A69-9731-9F4F8D44BCF3}" destId="{C8448214-96B4-47CA-8866-15A521915BE7}" srcOrd="1" destOrd="0" presId="urn:microsoft.com/office/officeart/2018/2/layout/IconVerticalSolidList"/>
    <dgm:cxn modelId="{77C2F0DB-E283-4395-BB91-34348255B554}" type="presParOf" srcId="{C31E672F-1C29-4A69-9731-9F4F8D44BCF3}" destId="{042CB919-FFB1-45C9-BD08-2904BD5D80B5}" srcOrd="2" destOrd="0" presId="urn:microsoft.com/office/officeart/2018/2/layout/IconVerticalSolidList"/>
    <dgm:cxn modelId="{ED1ABA0A-CBDC-4461-8202-7CC33EF6D56B}" type="presParOf" srcId="{C31E672F-1C29-4A69-9731-9F4F8D44BCF3}" destId="{27B07D0E-97C5-4869-BD35-5358AB45D2C5}" srcOrd="3" destOrd="0" presId="urn:microsoft.com/office/officeart/2018/2/layout/IconVerticalSolidList"/>
    <dgm:cxn modelId="{1170A08C-D459-41E1-8BAA-05C45EA3E585}" type="presParOf" srcId="{86E761BB-E206-4E04-91FA-691DF662C026}" destId="{832FB470-22C0-4CFD-A9B0-6377CA3B17C7}" srcOrd="3" destOrd="0" presId="urn:microsoft.com/office/officeart/2018/2/layout/IconVerticalSolidList"/>
    <dgm:cxn modelId="{41AB9EC4-7387-4AC9-8E24-44DF8D5FCCC3}" type="presParOf" srcId="{86E761BB-E206-4E04-91FA-691DF662C026}" destId="{32DBAD99-B73F-4F3B-B247-81FF4D726BBD}" srcOrd="4" destOrd="0" presId="urn:microsoft.com/office/officeart/2018/2/layout/IconVerticalSolidList"/>
    <dgm:cxn modelId="{94A50D22-53C4-4D3B-9B18-D3E1D7F84453}" type="presParOf" srcId="{32DBAD99-B73F-4F3B-B247-81FF4D726BBD}" destId="{795C780F-2300-4FFB-BCF2-1F3581245396}" srcOrd="0" destOrd="0" presId="urn:microsoft.com/office/officeart/2018/2/layout/IconVerticalSolidList"/>
    <dgm:cxn modelId="{45D4CE90-EE01-485C-830D-462F3F2B44B3}" type="presParOf" srcId="{32DBAD99-B73F-4F3B-B247-81FF4D726BBD}" destId="{F7CEAC16-2A06-4297-AD8E-F6DA6D24E710}" srcOrd="1" destOrd="0" presId="urn:microsoft.com/office/officeart/2018/2/layout/IconVerticalSolidList"/>
    <dgm:cxn modelId="{21F08DEB-F12B-40E6-99DF-1BB054B838CB}" type="presParOf" srcId="{32DBAD99-B73F-4F3B-B247-81FF4D726BBD}" destId="{8D4282B4-680F-4480-9FF8-365B0566EE44}" srcOrd="2" destOrd="0" presId="urn:microsoft.com/office/officeart/2018/2/layout/IconVerticalSolidList"/>
    <dgm:cxn modelId="{22F7F96D-1E8C-49DC-90C4-B5DD51EB740A}" type="presParOf" srcId="{32DBAD99-B73F-4F3B-B247-81FF4D726BBD}" destId="{8D11E844-C137-4031-A43E-E018047236A1}" srcOrd="3" destOrd="0" presId="urn:microsoft.com/office/officeart/2018/2/layout/IconVerticalSolidList"/>
    <dgm:cxn modelId="{A8BE5AE7-BA45-4656-B7EB-A39E16E301C9}" type="presParOf" srcId="{86E761BB-E206-4E04-91FA-691DF662C026}" destId="{6302D153-7D26-4BFC-913B-BC2F87B41B93}" srcOrd="5" destOrd="0" presId="urn:microsoft.com/office/officeart/2018/2/layout/IconVerticalSolidList"/>
    <dgm:cxn modelId="{54DC1F0E-8AE0-4386-A4BD-F1CB74A848D0}" type="presParOf" srcId="{86E761BB-E206-4E04-91FA-691DF662C026}" destId="{3F5882B2-60C6-492F-80C5-C5CEF7CD6314}" srcOrd="6" destOrd="0" presId="urn:microsoft.com/office/officeart/2018/2/layout/IconVerticalSolidList"/>
    <dgm:cxn modelId="{E8CB625C-7C7F-4CF2-BE0E-21120160536B}" type="presParOf" srcId="{3F5882B2-60C6-492F-80C5-C5CEF7CD6314}" destId="{A54A187F-FD74-48A2-8C70-430B9465682E}" srcOrd="0" destOrd="0" presId="urn:microsoft.com/office/officeart/2018/2/layout/IconVerticalSolidList"/>
    <dgm:cxn modelId="{37C21A5B-7DC3-48AC-AD99-69F4535995F4}" type="presParOf" srcId="{3F5882B2-60C6-492F-80C5-C5CEF7CD6314}" destId="{A90F562A-773E-4026-8541-EE0556CD7A36}" srcOrd="1" destOrd="0" presId="urn:microsoft.com/office/officeart/2018/2/layout/IconVerticalSolidList"/>
    <dgm:cxn modelId="{C2A65FEF-1973-41DF-9F76-6751BF8EA17F}" type="presParOf" srcId="{3F5882B2-60C6-492F-80C5-C5CEF7CD6314}" destId="{287B294F-57E1-43BF-A4C6-CF7A67FD3A40}" srcOrd="2" destOrd="0" presId="urn:microsoft.com/office/officeart/2018/2/layout/IconVerticalSolidList"/>
    <dgm:cxn modelId="{275C961B-7819-4DA1-BEA8-F9E2DB10A83A}" type="presParOf" srcId="{3F5882B2-60C6-492F-80C5-C5CEF7CD6314}" destId="{F40EFFED-F686-4F1D-9A0C-EBF8EBCE36AE}" srcOrd="3" destOrd="0" presId="urn:microsoft.com/office/officeart/2018/2/layout/IconVerticalSolidList"/>
    <dgm:cxn modelId="{3B271BEC-B69B-4F50-91F3-DC4F7BFE70D0}" type="presParOf" srcId="{86E761BB-E206-4E04-91FA-691DF662C026}" destId="{298AF7B6-E3C7-4C65-B294-67DE438ABBB2}" srcOrd="7" destOrd="0" presId="urn:microsoft.com/office/officeart/2018/2/layout/IconVerticalSolidList"/>
    <dgm:cxn modelId="{27074DE0-57C9-42C0-91CC-475D7D2F5C8D}" type="presParOf" srcId="{86E761BB-E206-4E04-91FA-691DF662C026}" destId="{F7C29E2C-37EB-496C-BCD1-DE40ACFCCFD1}" srcOrd="8" destOrd="0" presId="urn:microsoft.com/office/officeart/2018/2/layout/IconVerticalSolidList"/>
    <dgm:cxn modelId="{CB7E51F5-1E61-4932-940C-E27433F69268}" type="presParOf" srcId="{F7C29E2C-37EB-496C-BCD1-DE40ACFCCFD1}" destId="{F73EBA0E-C19B-40C0-962F-BB97F6DCA19C}" srcOrd="0" destOrd="0" presId="urn:microsoft.com/office/officeart/2018/2/layout/IconVerticalSolidList"/>
    <dgm:cxn modelId="{E84F0178-5F40-4A47-9BC7-0D016EC538AF}" type="presParOf" srcId="{F7C29E2C-37EB-496C-BCD1-DE40ACFCCFD1}" destId="{7A130A90-39CB-4002-A46B-281D9DB92683}" srcOrd="1" destOrd="0" presId="urn:microsoft.com/office/officeart/2018/2/layout/IconVerticalSolidList"/>
    <dgm:cxn modelId="{E64CA92B-20C1-484B-94BA-710E5A2303E0}" type="presParOf" srcId="{F7C29E2C-37EB-496C-BCD1-DE40ACFCCFD1}" destId="{CD87E35D-AB17-4223-A3EB-19221782AB09}" srcOrd="2" destOrd="0" presId="urn:microsoft.com/office/officeart/2018/2/layout/IconVerticalSolidList"/>
    <dgm:cxn modelId="{FCE25883-970B-4D91-8CCD-9BECE37E2B10}" type="presParOf" srcId="{F7C29E2C-37EB-496C-BCD1-DE40ACFCCFD1}" destId="{7F4FDE22-8408-407A-9E68-8FC4983D39F3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89566A2-CC88-4222-B2EB-E6F27CB2E92D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F3A6336-F5BF-4D04-821B-2B05B99D7978}">
      <dgm:prSet/>
      <dgm:spPr/>
      <dgm:t>
        <a:bodyPr/>
        <a:lstStyle/>
        <a:p>
          <a:r>
            <a:rPr lang="es-MX" dirty="0"/>
            <a:t>6. Precio del servicio en relación a la calidad (71.25%)🔎 Fortalezas: La mayoría percibe el precio como justo.✅ Solución: Mantener precios competitivos y ofrecer paquetes especiales o membresías que refuercen la percepción de valor.</a:t>
          </a:r>
          <a:endParaRPr lang="en-US" dirty="0"/>
        </a:p>
      </dgm:t>
    </dgm:pt>
    <dgm:pt modelId="{A2BD2CA5-E230-48AD-9D87-F004F2DC04A9}" type="parTrans" cxnId="{BBAC2053-514B-4BB0-87C1-23A92CB6669D}">
      <dgm:prSet/>
      <dgm:spPr/>
      <dgm:t>
        <a:bodyPr/>
        <a:lstStyle/>
        <a:p>
          <a:endParaRPr lang="en-US"/>
        </a:p>
      </dgm:t>
    </dgm:pt>
    <dgm:pt modelId="{72409BAC-0C54-4926-8C7A-AC2E0706C1B1}" type="sibTrans" cxnId="{BBAC2053-514B-4BB0-87C1-23A92CB6669D}">
      <dgm:prSet phldrT="1" phldr="0"/>
      <dgm:spPr/>
      <dgm:t>
        <a:bodyPr/>
        <a:lstStyle/>
        <a:p>
          <a:endParaRPr lang="en-US" dirty="0"/>
        </a:p>
      </dgm:t>
    </dgm:pt>
    <dgm:pt modelId="{64D3EBA8-7422-4765-A3FF-CFE7BD8381F0}">
      <dgm:prSet/>
      <dgm:spPr/>
      <dgm:t>
        <a:bodyPr/>
        <a:lstStyle/>
        <a:p>
          <a:r>
            <a:rPr lang="es-MX"/>
            <a:t>7. Limpieza de las instalaciones del autolavado (52.50%)🔎 Problema: El ambiente no siempre está limpio.✅ Solución: Establecer rutinas de limpieza constantes en salas de espera, baños y áreas de servicio para transmitir confianza e higiene.</a:t>
          </a:r>
          <a:endParaRPr lang="en-US"/>
        </a:p>
      </dgm:t>
    </dgm:pt>
    <dgm:pt modelId="{A0797667-BF75-44BC-8E21-84B563E8D742}" type="parTrans" cxnId="{3D2F8C27-A34D-4DDB-98F8-7C2285F9D5D0}">
      <dgm:prSet/>
      <dgm:spPr/>
      <dgm:t>
        <a:bodyPr/>
        <a:lstStyle/>
        <a:p>
          <a:endParaRPr lang="en-US"/>
        </a:p>
      </dgm:t>
    </dgm:pt>
    <dgm:pt modelId="{706CBA8D-F40E-4C3D-9B6F-90A0661270D7}" type="sibTrans" cxnId="{3D2F8C27-A34D-4DDB-98F8-7C2285F9D5D0}">
      <dgm:prSet phldrT="2" phldr="0"/>
      <dgm:spPr/>
      <dgm:t>
        <a:bodyPr/>
        <a:lstStyle/>
        <a:p>
          <a:endParaRPr lang="en-US" dirty="0"/>
        </a:p>
      </dgm:t>
    </dgm:pt>
    <dgm:pt modelId="{21024851-77A9-47A4-BCD0-BF84BB91143F}">
      <dgm:prSet/>
      <dgm:spPr/>
      <dgm:t>
        <a:bodyPr/>
        <a:lstStyle/>
        <a:p>
          <a:r>
            <a:rPr lang="es-MX"/>
            <a:t>8. Disponibilidad de servicios adicionales (42.50%)🔎 Problema: Los clientes no encuentran suficientes opciones.✅ Solución: Ampliar la oferta con encerado, detallado, aromatizantes, pulido, etc., y comunicarlos claramente en la publicidad.</a:t>
          </a:r>
          <a:endParaRPr lang="en-US"/>
        </a:p>
      </dgm:t>
    </dgm:pt>
    <dgm:pt modelId="{FF75691E-F4F9-48EA-857F-C95228561BA9}" type="parTrans" cxnId="{9415A7B7-46C9-4D93-A64F-C326F6073CA0}">
      <dgm:prSet/>
      <dgm:spPr/>
      <dgm:t>
        <a:bodyPr/>
        <a:lstStyle/>
        <a:p>
          <a:endParaRPr lang="en-US"/>
        </a:p>
      </dgm:t>
    </dgm:pt>
    <dgm:pt modelId="{94D84EED-2F97-4201-892E-5D2FCEB56A92}" type="sibTrans" cxnId="{9415A7B7-46C9-4D93-A64F-C326F6073CA0}">
      <dgm:prSet phldrT="3" phldr="0"/>
      <dgm:spPr/>
      <dgm:t>
        <a:bodyPr/>
        <a:lstStyle/>
        <a:p>
          <a:endParaRPr lang="en-US"/>
        </a:p>
      </dgm:t>
    </dgm:pt>
    <dgm:pt modelId="{05B15D69-B4A2-457D-B5DF-0C8DA9442DD0}">
      <dgm:prSet/>
      <dgm:spPr/>
      <dgm:t>
        <a:bodyPr/>
        <a:lstStyle/>
        <a:p>
          <a:r>
            <a:rPr lang="es-MX"/>
            <a:t>9. Tiempo de espera en filas (32.50%)🔎 Problema: Largos tiempos de espera afectan la experiencia.✅ Solución: Implementar reservas en línea, turnos electrónicos o ampliar horarios de atención para distribuir mejor la demanda.</a:t>
          </a:r>
          <a:endParaRPr lang="en-US"/>
        </a:p>
      </dgm:t>
    </dgm:pt>
    <dgm:pt modelId="{61A49084-E3EB-4291-9E6D-1F1313566700}" type="parTrans" cxnId="{CA4E1A2E-8E88-4514-8177-AAC08A90E468}">
      <dgm:prSet/>
      <dgm:spPr/>
      <dgm:t>
        <a:bodyPr/>
        <a:lstStyle/>
        <a:p>
          <a:endParaRPr lang="en-US"/>
        </a:p>
      </dgm:t>
    </dgm:pt>
    <dgm:pt modelId="{E59245A5-8B31-49AF-B465-7C2A712810B4}" type="sibTrans" cxnId="{CA4E1A2E-8E88-4514-8177-AAC08A90E468}">
      <dgm:prSet phldrT="4" phldr="0"/>
      <dgm:spPr/>
      <dgm:t>
        <a:bodyPr/>
        <a:lstStyle/>
        <a:p>
          <a:endParaRPr lang="en-US"/>
        </a:p>
      </dgm:t>
    </dgm:pt>
    <dgm:pt modelId="{4B4695F9-EACB-4751-8B38-EB4E05192732}">
      <dgm:prSet/>
      <dgm:spPr/>
      <dgm:t>
        <a:bodyPr/>
        <a:lstStyle/>
        <a:p>
          <a:r>
            <a:rPr lang="es-MX"/>
            <a:t>10. Satisfacción general con Speed Wash (75%)🔎 Fortalezas: En general, los clientes están satisfechos.✅ Solución: Mantener lo que ya funciona (calidad del lavado exterior y relación precio–calidad), pero trabajar en los puntos críticos (trato del personal, rapidez y espera).</a:t>
          </a:r>
          <a:endParaRPr lang="en-US"/>
        </a:p>
      </dgm:t>
    </dgm:pt>
    <dgm:pt modelId="{0011A87B-6BAA-4B4E-B39B-608C151966DE}" type="parTrans" cxnId="{225CC4F5-D26A-431D-9DA1-0332F53A684A}">
      <dgm:prSet/>
      <dgm:spPr/>
      <dgm:t>
        <a:bodyPr/>
        <a:lstStyle/>
        <a:p>
          <a:endParaRPr lang="en-US"/>
        </a:p>
      </dgm:t>
    </dgm:pt>
    <dgm:pt modelId="{C18805DC-2C1B-471F-AF7D-D6C2C4E95EAB}" type="sibTrans" cxnId="{225CC4F5-D26A-431D-9DA1-0332F53A684A}">
      <dgm:prSet phldrT="5" phldr="0"/>
      <dgm:spPr/>
      <dgm:t>
        <a:bodyPr/>
        <a:lstStyle/>
        <a:p>
          <a:endParaRPr lang="en-US"/>
        </a:p>
      </dgm:t>
    </dgm:pt>
    <dgm:pt modelId="{04E2825A-903F-4F7D-922E-9B974999FB91}" type="pres">
      <dgm:prSet presAssocID="{A89566A2-CC88-4222-B2EB-E6F27CB2E92D}" presName="linear" presStyleCnt="0">
        <dgm:presLayoutVars>
          <dgm:animLvl val="lvl"/>
          <dgm:resizeHandles val="exact"/>
        </dgm:presLayoutVars>
      </dgm:prSet>
      <dgm:spPr/>
    </dgm:pt>
    <dgm:pt modelId="{59475C57-028D-4F6B-B15E-0E32382E4279}" type="pres">
      <dgm:prSet presAssocID="{AF3A6336-F5BF-4D04-821B-2B05B99D7978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C415EC6E-4258-4A93-B818-E3A8636906A1}" type="pres">
      <dgm:prSet presAssocID="{72409BAC-0C54-4926-8C7A-AC2E0706C1B1}" presName="spacer" presStyleCnt="0"/>
      <dgm:spPr/>
    </dgm:pt>
    <dgm:pt modelId="{B0EBE0BB-9022-4414-B4DA-E63D022152F9}" type="pres">
      <dgm:prSet presAssocID="{64D3EBA8-7422-4765-A3FF-CFE7BD8381F0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52E80945-8609-4EDF-9084-3DE68275E1BE}" type="pres">
      <dgm:prSet presAssocID="{706CBA8D-F40E-4C3D-9B6F-90A0661270D7}" presName="spacer" presStyleCnt="0"/>
      <dgm:spPr/>
    </dgm:pt>
    <dgm:pt modelId="{099C0721-2AE7-49F0-91B1-657E2B738DE0}" type="pres">
      <dgm:prSet presAssocID="{21024851-77A9-47A4-BCD0-BF84BB91143F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A2239D34-EF55-4CFB-9B64-D907A09BFDB5}" type="pres">
      <dgm:prSet presAssocID="{94D84EED-2F97-4201-892E-5D2FCEB56A92}" presName="spacer" presStyleCnt="0"/>
      <dgm:spPr/>
    </dgm:pt>
    <dgm:pt modelId="{C85E4188-31AE-4DC6-91D5-FEA5BC6E0AB6}" type="pres">
      <dgm:prSet presAssocID="{05B15D69-B4A2-457D-B5DF-0C8DA9442DD0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BEFA5145-8DD9-4CBD-B27F-7057604FAD84}" type="pres">
      <dgm:prSet presAssocID="{E59245A5-8B31-49AF-B465-7C2A712810B4}" presName="spacer" presStyleCnt="0"/>
      <dgm:spPr/>
    </dgm:pt>
    <dgm:pt modelId="{7154E6E4-291F-4E15-8F30-6DC81D281E94}" type="pres">
      <dgm:prSet presAssocID="{4B4695F9-EACB-4751-8B38-EB4E05192732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3D2F8C27-A34D-4DDB-98F8-7C2285F9D5D0}" srcId="{A89566A2-CC88-4222-B2EB-E6F27CB2E92D}" destId="{64D3EBA8-7422-4765-A3FF-CFE7BD8381F0}" srcOrd="1" destOrd="0" parTransId="{A0797667-BF75-44BC-8E21-84B563E8D742}" sibTransId="{706CBA8D-F40E-4C3D-9B6F-90A0661270D7}"/>
    <dgm:cxn modelId="{CA4E1A2E-8E88-4514-8177-AAC08A90E468}" srcId="{A89566A2-CC88-4222-B2EB-E6F27CB2E92D}" destId="{05B15D69-B4A2-457D-B5DF-0C8DA9442DD0}" srcOrd="3" destOrd="0" parTransId="{61A49084-E3EB-4291-9E6D-1F1313566700}" sibTransId="{E59245A5-8B31-49AF-B465-7C2A712810B4}"/>
    <dgm:cxn modelId="{FB47FC5B-2832-4C3D-9636-E06AF638F602}" type="presOf" srcId="{05B15D69-B4A2-457D-B5DF-0C8DA9442DD0}" destId="{C85E4188-31AE-4DC6-91D5-FEA5BC6E0AB6}" srcOrd="0" destOrd="0" presId="urn:microsoft.com/office/officeart/2005/8/layout/vList2"/>
    <dgm:cxn modelId="{BBAC2053-514B-4BB0-87C1-23A92CB6669D}" srcId="{A89566A2-CC88-4222-B2EB-E6F27CB2E92D}" destId="{AF3A6336-F5BF-4D04-821B-2B05B99D7978}" srcOrd="0" destOrd="0" parTransId="{A2BD2CA5-E230-48AD-9D87-F004F2DC04A9}" sibTransId="{72409BAC-0C54-4926-8C7A-AC2E0706C1B1}"/>
    <dgm:cxn modelId="{CB541756-CF52-403A-AE6E-129C87F3DF41}" type="presOf" srcId="{64D3EBA8-7422-4765-A3FF-CFE7BD8381F0}" destId="{B0EBE0BB-9022-4414-B4DA-E63D022152F9}" srcOrd="0" destOrd="0" presId="urn:microsoft.com/office/officeart/2005/8/layout/vList2"/>
    <dgm:cxn modelId="{9F449B9E-BCF9-4C77-BB5B-77DC5B279C6D}" type="presOf" srcId="{21024851-77A9-47A4-BCD0-BF84BB91143F}" destId="{099C0721-2AE7-49F0-91B1-657E2B738DE0}" srcOrd="0" destOrd="0" presId="urn:microsoft.com/office/officeart/2005/8/layout/vList2"/>
    <dgm:cxn modelId="{9415A7B7-46C9-4D93-A64F-C326F6073CA0}" srcId="{A89566A2-CC88-4222-B2EB-E6F27CB2E92D}" destId="{21024851-77A9-47A4-BCD0-BF84BB91143F}" srcOrd="2" destOrd="0" parTransId="{FF75691E-F4F9-48EA-857F-C95228561BA9}" sibTransId="{94D84EED-2F97-4201-892E-5D2FCEB56A92}"/>
    <dgm:cxn modelId="{38C06BD1-8300-4A4F-901A-DFFBAC77614B}" type="presOf" srcId="{AF3A6336-F5BF-4D04-821B-2B05B99D7978}" destId="{59475C57-028D-4F6B-B15E-0E32382E4279}" srcOrd="0" destOrd="0" presId="urn:microsoft.com/office/officeart/2005/8/layout/vList2"/>
    <dgm:cxn modelId="{DAB613F1-840F-41E0-AD8F-54EFD4A117EB}" type="presOf" srcId="{A89566A2-CC88-4222-B2EB-E6F27CB2E92D}" destId="{04E2825A-903F-4F7D-922E-9B974999FB91}" srcOrd="0" destOrd="0" presId="urn:microsoft.com/office/officeart/2005/8/layout/vList2"/>
    <dgm:cxn modelId="{F4278AF4-0CC5-4D46-B564-C6A3692C57CE}" type="presOf" srcId="{4B4695F9-EACB-4751-8B38-EB4E05192732}" destId="{7154E6E4-291F-4E15-8F30-6DC81D281E94}" srcOrd="0" destOrd="0" presId="urn:microsoft.com/office/officeart/2005/8/layout/vList2"/>
    <dgm:cxn modelId="{225CC4F5-D26A-431D-9DA1-0332F53A684A}" srcId="{A89566A2-CC88-4222-B2EB-E6F27CB2E92D}" destId="{4B4695F9-EACB-4751-8B38-EB4E05192732}" srcOrd="4" destOrd="0" parTransId="{0011A87B-6BAA-4B4E-B39B-608C151966DE}" sibTransId="{C18805DC-2C1B-471F-AF7D-D6C2C4E95EAB}"/>
    <dgm:cxn modelId="{22AC806F-170A-4A6F-B9CB-C383D8F49A37}" type="presParOf" srcId="{04E2825A-903F-4F7D-922E-9B974999FB91}" destId="{59475C57-028D-4F6B-B15E-0E32382E4279}" srcOrd="0" destOrd="0" presId="urn:microsoft.com/office/officeart/2005/8/layout/vList2"/>
    <dgm:cxn modelId="{58A3064C-316A-4B13-A7D3-304B89C2B04A}" type="presParOf" srcId="{04E2825A-903F-4F7D-922E-9B974999FB91}" destId="{C415EC6E-4258-4A93-B818-E3A8636906A1}" srcOrd="1" destOrd="0" presId="urn:microsoft.com/office/officeart/2005/8/layout/vList2"/>
    <dgm:cxn modelId="{9EEEB0AF-950E-430C-A5AE-AF94DAD78AFB}" type="presParOf" srcId="{04E2825A-903F-4F7D-922E-9B974999FB91}" destId="{B0EBE0BB-9022-4414-B4DA-E63D022152F9}" srcOrd="2" destOrd="0" presId="urn:microsoft.com/office/officeart/2005/8/layout/vList2"/>
    <dgm:cxn modelId="{5315BF3A-EB06-4D91-91A0-6021EFBEC66D}" type="presParOf" srcId="{04E2825A-903F-4F7D-922E-9B974999FB91}" destId="{52E80945-8609-4EDF-9084-3DE68275E1BE}" srcOrd="3" destOrd="0" presId="urn:microsoft.com/office/officeart/2005/8/layout/vList2"/>
    <dgm:cxn modelId="{8F6E59F0-9F63-49AF-AA0B-32730648D7BB}" type="presParOf" srcId="{04E2825A-903F-4F7D-922E-9B974999FB91}" destId="{099C0721-2AE7-49F0-91B1-657E2B738DE0}" srcOrd="4" destOrd="0" presId="urn:microsoft.com/office/officeart/2005/8/layout/vList2"/>
    <dgm:cxn modelId="{1965922F-F371-4B1C-812A-6A5726BEBDEC}" type="presParOf" srcId="{04E2825A-903F-4F7D-922E-9B974999FB91}" destId="{A2239D34-EF55-4CFB-9B64-D907A09BFDB5}" srcOrd="5" destOrd="0" presId="urn:microsoft.com/office/officeart/2005/8/layout/vList2"/>
    <dgm:cxn modelId="{CB023AD6-4621-40C7-9ED1-1E9C7116FEB8}" type="presParOf" srcId="{04E2825A-903F-4F7D-922E-9B974999FB91}" destId="{C85E4188-31AE-4DC6-91D5-FEA5BC6E0AB6}" srcOrd="6" destOrd="0" presId="urn:microsoft.com/office/officeart/2005/8/layout/vList2"/>
    <dgm:cxn modelId="{E460633F-E387-4FEF-9F50-4393617DE93F}" type="presParOf" srcId="{04E2825A-903F-4F7D-922E-9B974999FB91}" destId="{BEFA5145-8DD9-4CBD-B27F-7057604FAD84}" srcOrd="7" destOrd="0" presId="urn:microsoft.com/office/officeart/2005/8/layout/vList2"/>
    <dgm:cxn modelId="{02C2800B-A6D1-48A2-B399-E7B46B5B9EA8}" type="presParOf" srcId="{04E2825A-903F-4F7D-922E-9B974999FB91}" destId="{7154E6E4-291F-4E15-8F30-6DC81D281E94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6A9685-2DA2-4419-BBD2-86067B29F22A}">
      <dsp:nvSpPr>
        <dsp:cNvPr id="0" name=""/>
        <dsp:cNvSpPr/>
      </dsp:nvSpPr>
      <dsp:spPr>
        <a:xfrm>
          <a:off x="0" y="2182"/>
          <a:ext cx="11219577" cy="92878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EB4B52-0CA3-4AB9-A7B0-E9501853D9A7}">
      <dsp:nvSpPr>
        <dsp:cNvPr id="0" name=""/>
        <dsp:cNvSpPr/>
      </dsp:nvSpPr>
      <dsp:spPr>
        <a:xfrm>
          <a:off x="280958" y="211159"/>
          <a:ext cx="511332" cy="51083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285E02-0371-4C89-ACED-654219B06E10}">
      <dsp:nvSpPr>
        <dsp:cNvPr id="0" name=""/>
        <dsp:cNvSpPr/>
      </dsp:nvSpPr>
      <dsp:spPr>
        <a:xfrm>
          <a:off x="1073249" y="2182"/>
          <a:ext cx="9869599" cy="9296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393" tIns="98393" rIns="98393" bIns="98393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kern="1200"/>
            <a:t>El análisis de satisfacción de clientes en </a:t>
          </a:r>
          <a:r>
            <a:rPr lang="es-MX" sz="1400" b="1" kern="1200"/>
            <a:t>SpeedWash</a:t>
          </a:r>
          <a:r>
            <a:rPr lang="es-MX" sz="1400" kern="1200"/>
            <a:t> refleja un servicio percibido como </a:t>
          </a:r>
          <a:r>
            <a:rPr lang="es-MX" sz="1400" b="1" kern="1200"/>
            <a:t>regular</a:t>
          </a:r>
          <a:r>
            <a:rPr lang="es-MX" sz="1400" kern="1200"/>
            <a:t>, con fortalezas importantes pero también con debilidades que requieren atención inmediata.</a:t>
          </a:r>
          <a:endParaRPr lang="en-US" sz="1400" kern="1200"/>
        </a:p>
      </dsp:txBody>
      <dsp:txXfrm>
        <a:off x="1073249" y="2182"/>
        <a:ext cx="9869599" cy="929695"/>
      </dsp:txXfrm>
    </dsp:sp>
    <dsp:sp modelId="{03B8D283-0601-4C2A-B1AA-88AD510755CE}">
      <dsp:nvSpPr>
        <dsp:cNvPr id="0" name=""/>
        <dsp:cNvSpPr/>
      </dsp:nvSpPr>
      <dsp:spPr>
        <a:xfrm>
          <a:off x="0" y="1144379"/>
          <a:ext cx="11219577" cy="92878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7962B7-6938-41E3-B975-D31F6360C346}">
      <dsp:nvSpPr>
        <dsp:cNvPr id="0" name=""/>
        <dsp:cNvSpPr/>
      </dsp:nvSpPr>
      <dsp:spPr>
        <a:xfrm>
          <a:off x="280958" y="1353357"/>
          <a:ext cx="511332" cy="51083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C5E5DF-5821-4A7B-A161-4301A0B28F6D}">
      <dsp:nvSpPr>
        <dsp:cNvPr id="0" name=""/>
        <dsp:cNvSpPr/>
      </dsp:nvSpPr>
      <dsp:spPr>
        <a:xfrm>
          <a:off x="1073249" y="1144379"/>
          <a:ext cx="9869599" cy="9296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393" tIns="98393" rIns="98393" bIns="98393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kern="1200"/>
            <a:t>Las variables con mejor desempeño fueron la </a:t>
          </a:r>
          <a:r>
            <a:rPr lang="es-MX" sz="1400" b="1" kern="1200"/>
            <a:t>Calidad del lavado exterior (75%)</a:t>
          </a:r>
          <a:r>
            <a:rPr lang="es-MX" sz="1400" kern="1200"/>
            <a:t> y la </a:t>
          </a:r>
          <a:r>
            <a:rPr lang="es-MX" sz="1400" b="1" kern="1200"/>
            <a:t>Satisfacción general con SpeedWash (75%)</a:t>
          </a:r>
          <a:r>
            <a:rPr lang="es-MX" sz="1400" kern="1200"/>
            <a:t>, lo que confirma que el servicio cumple bien en su actividad principal (lavado) y genera una experiencia positiva en términos generales. Asimismo, el </a:t>
          </a:r>
          <a:r>
            <a:rPr lang="es-MX" sz="1400" b="1" kern="1200"/>
            <a:t>precio en relación con la calidad (71.25%)</a:t>
          </a:r>
          <a:r>
            <a:rPr lang="es-MX" sz="1400" kern="1200"/>
            <a:t> y el </a:t>
          </a:r>
          <a:r>
            <a:rPr lang="es-MX" sz="1400" b="1" kern="1200"/>
            <a:t>aspirado interior (60%)</a:t>
          </a:r>
          <a:r>
            <a:rPr lang="es-MX" sz="1400" kern="1200"/>
            <a:t> son valorados de manera aceptable.</a:t>
          </a:r>
          <a:endParaRPr lang="en-US" sz="1400" kern="1200"/>
        </a:p>
      </dsp:txBody>
      <dsp:txXfrm>
        <a:off x="1073249" y="1144379"/>
        <a:ext cx="9869599" cy="929695"/>
      </dsp:txXfrm>
    </dsp:sp>
    <dsp:sp modelId="{8DD3AC31-B08E-4EF0-AAE3-60B03170AA94}">
      <dsp:nvSpPr>
        <dsp:cNvPr id="0" name=""/>
        <dsp:cNvSpPr/>
      </dsp:nvSpPr>
      <dsp:spPr>
        <a:xfrm>
          <a:off x="0" y="2286577"/>
          <a:ext cx="11219577" cy="92878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69AB2DA-956B-47FF-ADDB-F6D2BFE040BC}">
      <dsp:nvSpPr>
        <dsp:cNvPr id="0" name=""/>
        <dsp:cNvSpPr/>
      </dsp:nvSpPr>
      <dsp:spPr>
        <a:xfrm>
          <a:off x="280958" y="2495554"/>
          <a:ext cx="511332" cy="51083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22D8FF-415A-49A3-9848-70C946335852}">
      <dsp:nvSpPr>
        <dsp:cNvPr id="0" name=""/>
        <dsp:cNvSpPr/>
      </dsp:nvSpPr>
      <dsp:spPr>
        <a:xfrm>
          <a:off x="1073249" y="2286577"/>
          <a:ext cx="9869599" cy="9296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393" tIns="98393" rIns="98393" bIns="98393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kern="1200"/>
            <a:t>Por otro lado, se observan resultados críticos en el </a:t>
          </a:r>
          <a:r>
            <a:rPr lang="es-MX" sz="1400" b="1" kern="1200"/>
            <a:t>trato del personal (25%)</a:t>
          </a:r>
          <a:r>
            <a:rPr lang="es-MX" sz="1400" kern="1200"/>
            <a:t>, el </a:t>
          </a:r>
          <a:r>
            <a:rPr lang="es-MX" sz="1400" b="1" kern="1200"/>
            <a:t>tiempo de espera en filas (32.50%)</a:t>
          </a:r>
          <a:r>
            <a:rPr lang="es-MX" sz="1400" kern="1200"/>
            <a:t>, y la </a:t>
          </a:r>
          <a:r>
            <a:rPr lang="es-MX" sz="1400" b="1" kern="1200"/>
            <a:t>rapidez del servicio (43.75%)</a:t>
          </a:r>
          <a:r>
            <a:rPr lang="es-MX" sz="1400" kern="1200"/>
            <a:t>, lo que revela que la experiencia del cliente se ve afectada por la atención y los tiempos de espera. El </a:t>
          </a:r>
          <a:r>
            <a:rPr lang="es-MX" sz="1400" b="1" kern="1200"/>
            <a:t>cuidado en el manejo del vehículo (45%)</a:t>
          </a:r>
          <a:r>
            <a:rPr lang="es-MX" sz="1400" kern="1200"/>
            <a:t> y la </a:t>
          </a:r>
          <a:r>
            <a:rPr lang="es-MX" sz="1400" b="1" kern="1200"/>
            <a:t>disponibilidad de servicios adicionales (42.50%)</a:t>
          </a:r>
          <a:r>
            <a:rPr lang="es-MX" sz="1400" kern="1200"/>
            <a:t> también requieren mejoras para incrementar la confianza y la percepción de valor agregado.</a:t>
          </a:r>
          <a:endParaRPr lang="en-US" sz="1400" kern="1200"/>
        </a:p>
      </dsp:txBody>
      <dsp:txXfrm>
        <a:off x="1073249" y="2286577"/>
        <a:ext cx="9869599" cy="929695"/>
      </dsp:txXfrm>
    </dsp:sp>
    <dsp:sp modelId="{2A07CFE7-F52F-4D6A-BDC0-8E851CF62BC4}">
      <dsp:nvSpPr>
        <dsp:cNvPr id="0" name=""/>
        <dsp:cNvSpPr/>
      </dsp:nvSpPr>
      <dsp:spPr>
        <a:xfrm>
          <a:off x="0" y="3428774"/>
          <a:ext cx="11219577" cy="92878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6A89AD-CC2E-423B-8A1B-1DF69553AC85}">
      <dsp:nvSpPr>
        <dsp:cNvPr id="0" name=""/>
        <dsp:cNvSpPr/>
      </dsp:nvSpPr>
      <dsp:spPr>
        <a:xfrm>
          <a:off x="280958" y="3637752"/>
          <a:ext cx="511332" cy="51083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4F2DD8-D152-44EA-B2AE-7522DBCC0254}">
      <dsp:nvSpPr>
        <dsp:cNvPr id="0" name=""/>
        <dsp:cNvSpPr/>
      </dsp:nvSpPr>
      <dsp:spPr>
        <a:xfrm>
          <a:off x="1073249" y="3428774"/>
          <a:ext cx="9869599" cy="9296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393" tIns="98393" rIns="98393" bIns="98393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kern="1200"/>
            <a:t>En conclusión, </a:t>
          </a:r>
          <a:r>
            <a:rPr lang="es-MX" sz="1400" b="1" kern="1200"/>
            <a:t>SpeedWash es reconocido por su calidad en el lavado y precios competitivos</a:t>
          </a:r>
          <a:r>
            <a:rPr lang="es-MX" sz="1400" kern="1200"/>
            <a:t>, pero debe </a:t>
          </a:r>
          <a:r>
            <a:rPr lang="es-MX" sz="1400" b="1" kern="1200"/>
            <a:t>mejorar en la rapidez, atención al cliente y reducción de tiempos de espera</a:t>
          </a:r>
          <a:r>
            <a:rPr lang="es-MX" sz="1400" kern="1200"/>
            <a:t>. Corregir estas debilidades permitirá aumentar la satisfacción global y consolidar una ventaja frente a otros autolavados de la competencia.</a:t>
          </a:r>
          <a:endParaRPr lang="en-US" sz="1400" kern="1200"/>
        </a:p>
      </dsp:txBody>
      <dsp:txXfrm>
        <a:off x="1073249" y="3428774"/>
        <a:ext cx="9869599" cy="9296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58F0E9-9975-4281-9676-47EC6B54FA86}">
      <dsp:nvSpPr>
        <dsp:cNvPr id="0" name=""/>
        <dsp:cNvSpPr/>
      </dsp:nvSpPr>
      <dsp:spPr>
        <a:xfrm>
          <a:off x="0" y="7541"/>
          <a:ext cx="7733632" cy="92996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04F9F9-1164-44D0-9E05-82B60DB483F5}">
      <dsp:nvSpPr>
        <dsp:cNvPr id="0" name=""/>
        <dsp:cNvSpPr/>
      </dsp:nvSpPr>
      <dsp:spPr>
        <a:xfrm>
          <a:off x="281314" y="216782"/>
          <a:ext cx="511980" cy="51148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B98A29-5CB2-4587-8D47-B854675E251C}">
      <dsp:nvSpPr>
        <dsp:cNvPr id="0" name=""/>
        <dsp:cNvSpPr/>
      </dsp:nvSpPr>
      <dsp:spPr>
        <a:xfrm>
          <a:off x="1074608" y="7541"/>
          <a:ext cx="6626475" cy="9880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4572" tIns="104572" rIns="104572" bIns="104572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kern="1200"/>
            <a:t>1. Rapidez del servicio (43.75%)🔎 Problema: Muchos clientes lo perciben como lento.✅ Solución: Invertir en más personal en horas pico o maquinaria más eficiente; implementar un sistema de turnos o citas para reducir el tiempo de espera.</a:t>
          </a:r>
          <a:endParaRPr lang="en-US" sz="1400" kern="1200"/>
        </a:p>
      </dsp:txBody>
      <dsp:txXfrm>
        <a:off x="1074608" y="7541"/>
        <a:ext cx="6626475" cy="988086"/>
      </dsp:txXfrm>
    </dsp:sp>
    <dsp:sp modelId="{D331D5C0-5A1C-48E7-8DE3-89C9077833D5}">
      <dsp:nvSpPr>
        <dsp:cNvPr id="0" name=""/>
        <dsp:cNvSpPr/>
      </dsp:nvSpPr>
      <dsp:spPr>
        <a:xfrm>
          <a:off x="0" y="1242649"/>
          <a:ext cx="7733632" cy="92996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448214-96B4-47CA-8866-15A521915BE7}">
      <dsp:nvSpPr>
        <dsp:cNvPr id="0" name=""/>
        <dsp:cNvSpPr/>
      </dsp:nvSpPr>
      <dsp:spPr>
        <a:xfrm>
          <a:off x="281314" y="1451890"/>
          <a:ext cx="511980" cy="51148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B07D0E-97C5-4869-BD35-5358AB45D2C5}">
      <dsp:nvSpPr>
        <dsp:cNvPr id="0" name=""/>
        <dsp:cNvSpPr/>
      </dsp:nvSpPr>
      <dsp:spPr>
        <a:xfrm>
          <a:off x="1074608" y="1242649"/>
          <a:ext cx="6626475" cy="9880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4572" tIns="104572" rIns="104572" bIns="104572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kern="1200"/>
            <a:t>2. Calidad del lavado exterior (75%)🔎 Fortalezas: Es uno de los puntos mejor valorados.✅ Solución: Mantener los estándares actuales y promocionarlo como la principal ventaja competitiva de Speed Wash.</a:t>
          </a:r>
          <a:endParaRPr lang="en-US" sz="1400" kern="1200"/>
        </a:p>
      </dsp:txBody>
      <dsp:txXfrm>
        <a:off x="1074608" y="1242649"/>
        <a:ext cx="6626475" cy="988086"/>
      </dsp:txXfrm>
    </dsp:sp>
    <dsp:sp modelId="{795C780F-2300-4FFB-BCF2-1F3581245396}">
      <dsp:nvSpPr>
        <dsp:cNvPr id="0" name=""/>
        <dsp:cNvSpPr/>
      </dsp:nvSpPr>
      <dsp:spPr>
        <a:xfrm>
          <a:off x="0" y="2477757"/>
          <a:ext cx="7733632" cy="92996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CEAC16-2A06-4297-AD8E-F6DA6D24E710}">
      <dsp:nvSpPr>
        <dsp:cNvPr id="0" name=""/>
        <dsp:cNvSpPr/>
      </dsp:nvSpPr>
      <dsp:spPr>
        <a:xfrm>
          <a:off x="281314" y="2686999"/>
          <a:ext cx="511980" cy="51148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11E844-C137-4031-A43E-E018047236A1}">
      <dsp:nvSpPr>
        <dsp:cNvPr id="0" name=""/>
        <dsp:cNvSpPr/>
      </dsp:nvSpPr>
      <dsp:spPr>
        <a:xfrm>
          <a:off x="1074608" y="2477757"/>
          <a:ext cx="6626475" cy="9880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4572" tIns="104572" rIns="104572" bIns="104572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kern="1200"/>
            <a:t>3. Calidad del aspirado interior (60%)🔎 Problema: Aceptable, pero con margen de mejora.✅ Solución: Capacitar al personal en técnicas de aspirado detallado y revisar constantemente el estado de las aspiradoras.</a:t>
          </a:r>
          <a:endParaRPr lang="en-US" sz="1400" kern="1200"/>
        </a:p>
      </dsp:txBody>
      <dsp:txXfrm>
        <a:off x="1074608" y="2477757"/>
        <a:ext cx="6626475" cy="988086"/>
      </dsp:txXfrm>
    </dsp:sp>
    <dsp:sp modelId="{A54A187F-FD74-48A2-8C70-430B9465682E}">
      <dsp:nvSpPr>
        <dsp:cNvPr id="0" name=""/>
        <dsp:cNvSpPr/>
      </dsp:nvSpPr>
      <dsp:spPr>
        <a:xfrm>
          <a:off x="0" y="3712865"/>
          <a:ext cx="7733632" cy="92996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0F562A-773E-4026-8541-EE0556CD7A36}">
      <dsp:nvSpPr>
        <dsp:cNvPr id="0" name=""/>
        <dsp:cNvSpPr/>
      </dsp:nvSpPr>
      <dsp:spPr>
        <a:xfrm>
          <a:off x="281314" y="3922107"/>
          <a:ext cx="511980" cy="51148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0EFFED-F686-4F1D-9A0C-EBF8EBCE36AE}">
      <dsp:nvSpPr>
        <dsp:cNvPr id="0" name=""/>
        <dsp:cNvSpPr/>
      </dsp:nvSpPr>
      <dsp:spPr>
        <a:xfrm>
          <a:off x="1074608" y="3712865"/>
          <a:ext cx="6626475" cy="9880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4572" tIns="104572" rIns="104572" bIns="104572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kern="1200"/>
            <a:t>4. Cuidado en el manejo del vehículo (45%)🔎 Problema: Los clientes desconfían del cuidado durante el servicio.✅ Solución: Implementar protocolos de seguridad y cuidado al manipular los vehículos, así como seguros de responsabilidad que transmitan confianza.</a:t>
          </a:r>
          <a:endParaRPr lang="en-US" sz="1400" kern="1200"/>
        </a:p>
      </dsp:txBody>
      <dsp:txXfrm>
        <a:off x="1074608" y="3712865"/>
        <a:ext cx="6626475" cy="988086"/>
      </dsp:txXfrm>
    </dsp:sp>
    <dsp:sp modelId="{F73EBA0E-C19B-40C0-962F-BB97F6DCA19C}">
      <dsp:nvSpPr>
        <dsp:cNvPr id="0" name=""/>
        <dsp:cNvSpPr/>
      </dsp:nvSpPr>
      <dsp:spPr>
        <a:xfrm>
          <a:off x="0" y="4947973"/>
          <a:ext cx="7733632" cy="92996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130A90-39CB-4002-A46B-281D9DB92683}">
      <dsp:nvSpPr>
        <dsp:cNvPr id="0" name=""/>
        <dsp:cNvSpPr/>
      </dsp:nvSpPr>
      <dsp:spPr>
        <a:xfrm>
          <a:off x="281314" y="5157215"/>
          <a:ext cx="511980" cy="51148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4FDE22-8408-407A-9E68-8FC4983D39F3}">
      <dsp:nvSpPr>
        <dsp:cNvPr id="0" name=""/>
        <dsp:cNvSpPr/>
      </dsp:nvSpPr>
      <dsp:spPr>
        <a:xfrm>
          <a:off x="1074608" y="4947973"/>
          <a:ext cx="6626475" cy="9880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4572" tIns="104572" rIns="104572" bIns="104572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kern="1200"/>
            <a:t>5. Trato del personal (25%)🔎 Problema: Es la peor calificación, reflejando mal servicio al cliente.✅ Solución: Capacitación en atención al cliente, cortesía y empatía; supervisar el comportamiento del personal e incentivar el buen trato con recompensas internas.</a:t>
          </a:r>
          <a:endParaRPr lang="en-US" sz="1400" kern="1200"/>
        </a:p>
      </dsp:txBody>
      <dsp:txXfrm>
        <a:off x="1074608" y="4947973"/>
        <a:ext cx="6626475" cy="98808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475C57-028D-4F6B-B15E-0E32382E4279}">
      <dsp:nvSpPr>
        <dsp:cNvPr id="0" name=""/>
        <dsp:cNvSpPr/>
      </dsp:nvSpPr>
      <dsp:spPr>
        <a:xfrm>
          <a:off x="0" y="275448"/>
          <a:ext cx="8527783" cy="8775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500" kern="1200" dirty="0"/>
            <a:t>6. Precio del servicio en relación a la calidad (71.25%)🔎 Fortalezas: La mayoría percibe el precio como justo.✅ Solución: Mantener precios competitivos y ofrecer paquetes especiales o membresías que refuercen la percepción de valor.</a:t>
          </a:r>
          <a:endParaRPr lang="en-US" sz="1500" kern="1200" dirty="0"/>
        </a:p>
      </dsp:txBody>
      <dsp:txXfrm>
        <a:off x="42836" y="318284"/>
        <a:ext cx="8442111" cy="791828"/>
      </dsp:txXfrm>
    </dsp:sp>
    <dsp:sp modelId="{B0EBE0BB-9022-4414-B4DA-E63D022152F9}">
      <dsp:nvSpPr>
        <dsp:cNvPr id="0" name=""/>
        <dsp:cNvSpPr/>
      </dsp:nvSpPr>
      <dsp:spPr>
        <a:xfrm>
          <a:off x="0" y="1196148"/>
          <a:ext cx="8527783" cy="877500"/>
        </a:xfrm>
        <a:prstGeom prst="roundRect">
          <a:avLst/>
        </a:prstGeom>
        <a:solidFill>
          <a:schemeClr val="accent2">
            <a:hueOff val="-3987110"/>
            <a:satOff val="4354"/>
            <a:lumOff val="-151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500" kern="1200"/>
            <a:t>7. Limpieza de las instalaciones del autolavado (52.50%)🔎 Problema: El ambiente no siempre está limpio.✅ Solución: Establecer rutinas de limpieza constantes en salas de espera, baños y áreas de servicio para transmitir confianza e higiene.</a:t>
          </a:r>
          <a:endParaRPr lang="en-US" sz="1500" kern="1200"/>
        </a:p>
      </dsp:txBody>
      <dsp:txXfrm>
        <a:off x="42836" y="1238984"/>
        <a:ext cx="8442111" cy="791828"/>
      </dsp:txXfrm>
    </dsp:sp>
    <dsp:sp modelId="{099C0721-2AE7-49F0-91B1-657E2B738DE0}">
      <dsp:nvSpPr>
        <dsp:cNvPr id="0" name=""/>
        <dsp:cNvSpPr/>
      </dsp:nvSpPr>
      <dsp:spPr>
        <a:xfrm>
          <a:off x="0" y="2116849"/>
          <a:ext cx="8527783" cy="877500"/>
        </a:xfrm>
        <a:prstGeom prst="roundRect">
          <a:avLst/>
        </a:prstGeom>
        <a:solidFill>
          <a:schemeClr val="accent2">
            <a:hueOff val="-7974219"/>
            <a:satOff val="8708"/>
            <a:lumOff val="-303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500" kern="1200"/>
            <a:t>8. Disponibilidad de servicios adicionales (42.50%)🔎 Problema: Los clientes no encuentran suficientes opciones.✅ Solución: Ampliar la oferta con encerado, detallado, aromatizantes, pulido, etc., y comunicarlos claramente en la publicidad.</a:t>
          </a:r>
          <a:endParaRPr lang="en-US" sz="1500" kern="1200"/>
        </a:p>
      </dsp:txBody>
      <dsp:txXfrm>
        <a:off x="42836" y="2159685"/>
        <a:ext cx="8442111" cy="791828"/>
      </dsp:txXfrm>
    </dsp:sp>
    <dsp:sp modelId="{C85E4188-31AE-4DC6-91D5-FEA5BC6E0AB6}">
      <dsp:nvSpPr>
        <dsp:cNvPr id="0" name=""/>
        <dsp:cNvSpPr/>
      </dsp:nvSpPr>
      <dsp:spPr>
        <a:xfrm>
          <a:off x="0" y="3037549"/>
          <a:ext cx="8527783" cy="877500"/>
        </a:xfrm>
        <a:prstGeom prst="roundRect">
          <a:avLst/>
        </a:prstGeom>
        <a:solidFill>
          <a:schemeClr val="accent2">
            <a:hueOff val="-11961329"/>
            <a:satOff val="13062"/>
            <a:lumOff val="-455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500" kern="1200"/>
            <a:t>9. Tiempo de espera en filas (32.50%)🔎 Problema: Largos tiempos de espera afectan la experiencia.✅ Solución: Implementar reservas en línea, turnos electrónicos o ampliar horarios de atención para distribuir mejor la demanda.</a:t>
          </a:r>
          <a:endParaRPr lang="en-US" sz="1500" kern="1200"/>
        </a:p>
      </dsp:txBody>
      <dsp:txXfrm>
        <a:off x="42836" y="3080385"/>
        <a:ext cx="8442111" cy="791828"/>
      </dsp:txXfrm>
    </dsp:sp>
    <dsp:sp modelId="{7154E6E4-291F-4E15-8F30-6DC81D281E94}">
      <dsp:nvSpPr>
        <dsp:cNvPr id="0" name=""/>
        <dsp:cNvSpPr/>
      </dsp:nvSpPr>
      <dsp:spPr>
        <a:xfrm>
          <a:off x="0" y="3958249"/>
          <a:ext cx="8527783" cy="877500"/>
        </a:xfrm>
        <a:prstGeom prst="roundRect">
          <a:avLst/>
        </a:prstGeom>
        <a:solidFill>
          <a:schemeClr val="accent2">
            <a:hueOff val="-15948439"/>
            <a:satOff val="17416"/>
            <a:lumOff val="-60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500" kern="1200"/>
            <a:t>10. Satisfacción general con Speed Wash (75%)🔎 Fortalezas: En general, los clientes están satisfechos.✅ Solución: Mantener lo que ya funciona (calidad del lavado exterior y relación precio–calidad), pero trabajar en los puntos críticos (trato del personal, rapidez y espera).</a:t>
          </a:r>
          <a:endParaRPr lang="en-US" sz="1500" kern="1200"/>
        </a:p>
      </dsp:txBody>
      <dsp:txXfrm>
        <a:off x="42836" y="4001085"/>
        <a:ext cx="8442111" cy="7918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335C30-7651-4DCA-B508-BFFE56D5A64C}" type="datetimeFigureOut">
              <a:rPr lang="es-MX" smtClean="0"/>
              <a:t>02/09/2025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0968F4-BF83-4263-A061-5B8D13F9298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73899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0968F4-BF83-4263-A061-5B8D13F9298D}" type="slidenum">
              <a:rPr lang="es-MX" smtClean="0"/>
              <a:t>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674654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83D70-91AA-429A-BD57-1CB6792B30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88136" y="1078030"/>
            <a:ext cx="9288096" cy="2956718"/>
          </a:xfrm>
        </p:spPr>
        <p:txBody>
          <a:bodyPr anchor="t">
            <a:noAutofit/>
          </a:bodyPr>
          <a:lstStyle>
            <a:lvl1pPr algn="l">
              <a:defRPr sz="6600" cap="all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65D245-B564-481D-A323-F73C5BCA84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88136" y="4455621"/>
            <a:ext cx="9288096" cy="1435331"/>
          </a:xfrm>
        </p:spPr>
        <p:txBody>
          <a:bodyPr>
            <a:normAutofit/>
          </a:bodyPr>
          <a:lstStyle>
            <a:lvl1pPr marL="0" indent="0" algn="l">
              <a:lnSpc>
                <a:spcPct val="120000"/>
              </a:lnSpc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E072EE-51B3-4C0C-A460-4684AB079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45834-53BD-4C8F-B791-CD5378F4150E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1422A5-3076-413B-84CB-ED3BA4171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267C68-40D5-477E-9DBC-C28FD4B11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D7796-F675-488F-AC46-C88938C803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884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6C900-05BC-4021-B69F-2DAF974B7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26E227-253A-44A0-9404-1CFD8CE419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FF5A02-0FC4-41C8-A13C-4C929B288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45834-53BD-4C8F-B791-CD5378F4150E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459378-C430-49DB-B2D6-E32FBBCD4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B9D57D-CB8E-4E67-AE2D-2790E2AA6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D7796-F675-488F-AC46-C88938C803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123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82CF945-D70F-49C1-8CE5-5758C11660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82100" y="1091381"/>
            <a:ext cx="2171700" cy="4953369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FDB721-04AA-4330-8045-3F2D9BB4BC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091381"/>
            <a:ext cx="8265340" cy="4953369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418C15-991C-4C71-8DCD-DB3B38888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45834-53BD-4C8F-B791-CD5378F4150E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728CC3-5830-4EFA-B28E-1648904DE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DA91B6-E419-4483-9B66-3C758788B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D7796-F675-488F-AC46-C88938C80352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E447C6A-78C3-4687-9A71-A05DBF6700DE}"/>
              </a:ext>
            </a:extLst>
          </p:cNvPr>
          <p:cNvCxnSpPr>
            <a:cxnSpLocks/>
          </p:cNvCxnSpPr>
          <p:nvPr/>
        </p:nvCxnSpPr>
        <p:spPr>
          <a:xfrm>
            <a:off x="11387805" y="1185205"/>
            <a:ext cx="804195" cy="0"/>
          </a:xfrm>
          <a:prstGeom prst="line">
            <a:avLst/>
          </a:prstGeom>
          <a:ln w="857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8794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3EE2F5-9D3C-4BE7-9AD5-335B31CF2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F98C4F-4BF6-47CF-ABEE-2B12748C47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539070-70D2-4DD1-A439-155343FE2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45834-53BD-4C8F-B791-CD5378F4150E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51AB30-CD74-471D-9FA6-ADC0C901E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A137C4-F19E-4521-8DCB-4E0CF9CA3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D7796-F675-488F-AC46-C88938C803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369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48007D-9B1D-4E2C-B38F-29C6820996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0940" y="1099127"/>
            <a:ext cx="9272260" cy="3472874"/>
          </a:xfrm>
        </p:spPr>
        <p:txBody>
          <a:bodyPr anchor="t">
            <a:normAutofit/>
          </a:bodyPr>
          <a:lstStyle>
            <a:lvl1pPr>
              <a:defRPr sz="40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60C51B-B525-4032-9D08-2978D7367B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90939" y="4572000"/>
            <a:ext cx="9272262" cy="1320801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408851-4DCC-447C-828A-5F7E66F76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45834-53BD-4C8F-B791-CD5378F4150E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094542-CAEF-4D6C-BE6A-BC100F059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8BDE40-8468-4051-9703-B751608AA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D7796-F675-488F-AC46-C88938C803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522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BF7AE-3892-4896-8C15-7A35A41EF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8136" y="1088136"/>
            <a:ext cx="9890066" cy="129422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D9A26-86F1-4817-B243-4DE63B4F18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82185" y="2440568"/>
            <a:ext cx="4841505" cy="380128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54BF9B-EA16-48C8-96B9-7A66051BE7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440568"/>
            <a:ext cx="4806002" cy="3801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6E2D9F-1FCE-4A1C-996E-DB05777A8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45834-53BD-4C8F-B791-CD5378F4150E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629E05-3F6C-40BF-9324-118588B6C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9BE013-C5C0-4CBD-982E-36F037F73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D7796-F675-488F-AC46-C88938C803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224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ED885-5FE5-4407-BE4D-FAD01C40A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0940" y="1084333"/>
            <a:ext cx="9949455" cy="83885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322A77-C134-4857-83E5-51217D3C29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92088" y="1923190"/>
            <a:ext cx="4816475" cy="838856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000" b="1" cap="all" spc="1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4ECBFE-C62C-471B-BFE4-1272EAC347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92088" y="2825791"/>
            <a:ext cx="4816475" cy="336387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10AFC6-F407-4F35-BD37-B32F9B4036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15482" y="1923190"/>
            <a:ext cx="4824913" cy="838856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000" b="1" cap="all" spc="1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8D60D5-0F83-46CB-92F3-849FC08E6E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5482" y="2825791"/>
            <a:ext cx="4824913" cy="33638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5AE694-5CA0-48DA-90D3-EC42BD1D8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45834-53BD-4C8F-B791-CD5378F4150E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340A80D-4CCB-4899-9E1D-A5967F4E6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753A9D-469A-4ED9-99A1-7E4B115F8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D7796-F675-488F-AC46-C88938C803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565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7C91E-0A11-4E5D-9B8D-5316E73A2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all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B8A8D1-71AD-4F9F-B393-9EED83FEF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45834-53BD-4C8F-B791-CD5378F4150E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E36922-9A4C-453D-9B70-0C3A70281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5AAEF2-65DC-4E28-9AA4-5115ACB07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D7796-F675-488F-AC46-C88938C803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969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448B02B-A32A-4383-BBC7-0C383390A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45834-53BD-4C8F-B791-CD5378F4150E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FF7E77-47E0-4F9E-9148-8D0C59C0C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8005A2-ECF0-4759-A17B-FDECE8068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D7796-F675-488F-AC46-C88938C803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399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1DD4B-5676-477E-8C52-4C1CF160FC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0940" y="1094448"/>
            <a:ext cx="3785860" cy="1554362"/>
          </a:xfrm>
        </p:spPr>
        <p:txBody>
          <a:bodyPr anchor="t">
            <a:normAutofit/>
          </a:bodyPr>
          <a:lstStyle>
            <a:lvl1pPr>
              <a:defRPr sz="2800" cap="all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5A3E63-EB15-4D82-BF2B-36BB030C43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4500" y="922689"/>
            <a:ext cx="548600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BE994E-BAB7-43DC-A0E4-C779CF2A33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90940" y="2701254"/>
            <a:ext cx="3785860" cy="316773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DEFAAA-1B70-42AA-ADCC-F49B58132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45834-53BD-4C8F-B791-CD5378F4150E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C7B6CC-1C13-4F34-AC86-CCD442C8C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F1B638-9061-41AD-AF47-73A4AF8B7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D7796-F675-488F-AC46-C88938C803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870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F3C43-1676-4A29-83F9-D788ED2E7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0940" y="1097280"/>
            <a:ext cx="3785860" cy="1559740"/>
          </a:xfrm>
        </p:spPr>
        <p:txBody>
          <a:bodyPr anchor="t">
            <a:normAutofit/>
          </a:bodyPr>
          <a:lstStyle>
            <a:lvl1pPr>
              <a:defRPr sz="28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14A903-97C7-4349-B8CE-1BBED1942E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24500" y="1143000"/>
            <a:ext cx="5486400" cy="4572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0A9F58-4AEB-4286-98F7-3C77AA913B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90940" y="2697480"/>
            <a:ext cx="3785860" cy="309342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F55A58-F085-4500-AF61-045B12C8F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45834-53BD-4C8F-B791-CD5378F4150E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936470-561D-49AE-AC84-B79D483FD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EF2BE2-DF21-4683-9D5F-849A525FD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D7796-F675-488F-AC46-C88938C803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204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4438DC-3CEE-4170-9B1C-BAC05CD8C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8136" y="1090245"/>
            <a:ext cx="9922764" cy="129422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C19D24-DCBE-47F9-8B85-8A118B02B3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88136" y="2447778"/>
            <a:ext cx="9922764" cy="38387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4F5788-BDCE-49E2-80AE-31C739C6A0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15200" y="6389688"/>
            <a:ext cx="36953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A1E45834-53BD-4C8F-B791-CD5378F4150E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1D5844-8163-4D82-BEFC-BC2D8D511B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90940" y="6389688"/>
            <a:ext cx="44335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698A50-C435-4220-82C6-C8D62A7C9E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83190" y="6389688"/>
            <a:ext cx="9402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719D7796-F675-488F-AC46-C88938C80352}" type="slidenum">
              <a:rPr lang="en-US" smtClean="0"/>
              <a:t>‹Nº›</a:t>
            </a:fld>
            <a:endParaRPr lang="en-US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D8689CE0-64D2-447C-9C1F-872D111D8AC3}"/>
              </a:ext>
            </a:extLst>
          </p:cNvPr>
          <p:cNvCxnSpPr>
            <a:cxnSpLocks/>
          </p:cNvCxnSpPr>
          <p:nvPr/>
        </p:nvCxnSpPr>
        <p:spPr>
          <a:xfrm>
            <a:off x="0" y="1185205"/>
            <a:ext cx="804195" cy="0"/>
          </a:xfrm>
          <a:prstGeom prst="line">
            <a:avLst/>
          </a:prstGeom>
          <a:ln w="857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9138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1" r:id="rId6"/>
    <p:sldLayoutId id="2147483727" r:id="rId7"/>
    <p:sldLayoutId id="2147483728" r:id="rId8"/>
    <p:sldLayoutId id="2147483729" r:id="rId9"/>
    <p:sldLayoutId id="2147483730" r:id="rId10"/>
    <p:sldLayoutId id="2147483732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400" b="1" kern="1200" cap="none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30000"/>
        </a:lnSpc>
        <a:spcBef>
          <a:spcPts val="1000"/>
        </a:spcBef>
        <a:buFont typeface="Neue Haas Grotesk Text Pro" panose="020B0504020202020204" pitchFamily="34" charset="0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130000"/>
        </a:lnSpc>
        <a:spcBef>
          <a:spcPts val="500"/>
        </a:spcBef>
        <a:buFont typeface="Neue Haas Grotesk Text Pro" panose="020B0504020202020204" pitchFamily="34" charset="0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30000"/>
        </a:lnSpc>
        <a:spcBef>
          <a:spcPts val="500"/>
        </a:spcBef>
        <a:buFont typeface="Neue Haas Grotesk Text Pro" panose="020B0504020202020204" pitchFamily="34" charset="0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defTabSz="914400" rtl="0" eaLnBrk="1" latinLnBrk="0" hangingPunct="1">
        <a:lnSpc>
          <a:spcPct val="130000"/>
        </a:lnSpc>
        <a:spcBef>
          <a:spcPts val="500"/>
        </a:spcBef>
        <a:buFont typeface="Neue Haas Grotesk Text Pro" panose="020B0504020202020204" pitchFamily="34" charset="0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228600" algn="l" defTabSz="914400" rtl="0" eaLnBrk="1" latinLnBrk="0" hangingPunct="1">
        <a:lnSpc>
          <a:spcPct val="130000"/>
        </a:lnSpc>
        <a:spcBef>
          <a:spcPts val="500"/>
        </a:spcBef>
        <a:buFont typeface="Neue Haas Grotesk Text Pro" panose="020B0504020202020204" pitchFamily="34" charset="0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0B7304F-E6C0-414A-A6DA-6D87129ACD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163B6C4-0500-4B1A-9149-4A6C7EDAF1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387805" y="5715292"/>
            <a:ext cx="804195" cy="0"/>
          </a:xfrm>
          <a:prstGeom prst="line">
            <a:avLst/>
          </a:prstGeom>
          <a:ln w="1206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ángulo 3">
            <a:extLst>
              <a:ext uri="{FF2B5EF4-FFF2-40B4-BE49-F238E27FC236}">
                <a16:creationId xmlns:a16="http://schemas.microsoft.com/office/drawing/2014/main" id="{1B3CA057-2A15-7075-BC61-62DC2D3E1728}"/>
              </a:ext>
            </a:extLst>
          </p:cNvPr>
          <p:cNvSpPr/>
          <p:nvPr/>
        </p:nvSpPr>
        <p:spPr>
          <a:xfrm>
            <a:off x="1823642" y="2272266"/>
            <a:ext cx="8544715" cy="400016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b="1" dirty="0"/>
              <a:t>Licenciatura en administración</a:t>
            </a:r>
          </a:p>
          <a:p>
            <a:pPr algn="ctr"/>
            <a:endParaRPr lang="es-MX" dirty="0"/>
          </a:p>
          <a:p>
            <a:pPr algn="ctr"/>
            <a:r>
              <a:rPr lang="es-MX" dirty="0"/>
              <a:t>Asignatura: Administración en producción</a:t>
            </a:r>
            <a:endParaRPr lang="zh-CN" altLang="en-US" dirty="0"/>
          </a:p>
          <a:p>
            <a:pPr algn="ctr"/>
            <a:endParaRPr lang="es-MX" dirty="0"/>
          </a:p>
          <a:p>
            <a:pPr algn="ctr"/>
            <a:r>
              <a:rPr lang="es-MX" dirty="0"/>
              <a:t>Integrantes: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altLang="es-US" dirty="0"/>
              <a:t>Gael Antonio May </a:t>
            </a:r>
            <a:r>
              <a:rPr lang="en-US" altLang="es-US" dirty="0" err="1"/>
              <a:t>Patrón</a:t>
            </a:r>
            <a:endParaRPr lang="en-US" altLang="es-US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altLang="zh-CN" dirty="0"/>
              <a:t>Christian Jesus </a:t>
            </a:r>
            <a:r>
              <a:rPr lang="en-US" altLang="zh-CN"/>
              <a:t>Rodriguez López </a:t>
            </a:r>
            <a:endParaRPr lang="zh-CN" altLang="en-US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altLang="es-US" dirty="0" err="1"/>
              <a:t>Efr</a:t>
            </a:r>
            <a:r>
              <a:rPr lang="es-US" altLang="es-US" dirty="0" err="1"/>
              <a:t>én</a:t>
            </a:r>
            <a:r>
              <a:rPr lang="es-US" altLang="es-US" dirty="0"/>
              <a:t> </a:t>
            </a:r>
            <a:r>
              <a:rPr lang="en-US" altLang="es-US" dirty="0"/>
              <a:t>Enrique Mendez Rivero </a:t>
            </a:r>
            <a:endParaRPr lang="zh-CN" altLang="en-US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s-MX" dirty="0"/>
              <a:t>Miguel Fernando González Sánchez</a:t>
            </a:r>
            <a:endParaRPr lang="zh-CN" altLang="en-US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s-MX" dirty="0"/>
              <a:t>Oscar Armando Gaspar Juárez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s-MX" dirty="0"/>
          </a:p>
          <a:p>
            <a:pPr algn="ctr"/>
            <a:r>
              <a:rPr lang="es-MX" dirty="0"/>
              <a:t>Docente: William </a:t>
            </a:r>
            <a:r>
              <a:rPr lang="es-MX" dirty="0" err="1"/>
              <a:t>Baldemar</a:t>
            </a:r>
            <a:r>
              <a:rPr lang="es-MX" dirty="0"/>
              <a:t> López Rodríguez</a:t>
            </a:r>
          </a:p>
          <a:p>
            <a:pPr algn="ctr"/>
            <a:r>
              <a:rPr lang="es-MX" dirty="0"/>
              <a:t>Gru</a:t>
            </a:r>
            <a:r>
              <a:rPr lang="en-US" altLang="es-US" dirty="0"/>
              <a:t>po: 5VLA</a:t>
            </a:r>
            <a:endParaRPr lang="es-419" dirty="0"/>
          </a:p>
        </p:txBody>
      </p:sp>
      <p:pic>
        <p:nvPicPr>
          <p:cNvPr id="6" name="Imagen 5" descr="Forma&#10;&#10;El contenido generado por IA puede ser incorrecto.">
            <a:extLst>
              <a:ext uri="{FF2B5EF4-FFF2-40B4-BE49-F238E27FC236}">
                <a16:creationId xmlns:a16="http://schemas.microsoft.com/office/drawing/2014/main" id="{90303A74-8D7C-EBE9-209C-F7C5FC96F11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6860" y="456544"/>
            <a:ext cx="6710989" cy="1359178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76059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7CE315-5296-DFBF-9B30-6322E34CA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Tabla de índice de eficiencia (IE)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F567F7D-9081-D14E-79AA-08C8BDA958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El instrumento utilizado es el </a:t>
            </a:r>
            <a:r>
              <a:rPr lang="es-MX" b="1" dirty="0"/>
              <a:t>Índice de Eficiencia (IE)</a:t>
            </a:r>
            <a:r>
              <a:rPr lang="es-MX" dirty="0"/>
              <a:t>, una medida que permite cuantificar la percepción de calidad de un servicio a partir de encuestas aplicadas a los clientes.</a:t>
            </a:r>
          </a:p>
          <a:p>
            <a:r>
              <a:rPr lang="es-MX" dirty="0"/>
              <a:t>Se basa en una escala de tres opciones: </a:t>
            </a:r>
            <a:r>
              <a:rPr lang="es-MX" b="1" dirty="0"/>
              <a:t>Bueno (B), Regular (R) y Malo (M)</a:t>
            </a:r>
            <a:r>
              <a:rPr lang="es-MX" dirty="0"/>
              <a:t>, y se calcula mediante la fórmula:</a:t>
            </a:r>
          </a:p>
          <a:p>
            <a:endParaRPr lang="es-MX" dirty="0"/>
          </a:p>
        </p:txBody>
      </p:sp>
      <p:pic>
        <p:nvPicPr>
          <p:cNvPr id="4" name="Imagen 3" descr="Imagen que contiene objeto, reloj&#10;&#10;El contenido generado por IA puede ser incorrecto.">
            <a:extLst>
              <a:ext uri="{FF2B5EF4-FFF2-40B4-BE49-F238E27FC236}">
                <a16:creationId xmlns:a16="http://schemas.microsoft.com/office/drawing/2014/main" id="{67F99858-6A49-CACC-7392-F2E75352A1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1587" y="4588327"/>
            <a:ext cx="5248826" cy="1997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056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9A81772-E5FA-EC4B-7F44-6F2B1B4289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s-MX" b="1" dirty="0"/>
              <a:t>B (Bueno):</a:t>
            </a:r>
            <a:r>
              <a:rPr lang="es-MX" dirty="0"/>
              <a:t> número de respuestas positivas.</a:t>
            </a:r>
          </a:p>
          <a:p>
            <a:pPr lvl="0"/>
            <a:r>
              <a:rPr lang="es-MX" b="1" dirty="0"/>
              <a:t>R (Regular):</a:t>
            </a:r>
            <a:r>
              <a:rPr lang="es-MX" dirty="0"/>
              <a:t> opiniones neutras, ponderadas a la mitad.</a:t>
            </a:r>
          </a:p>
          <a:p>
            <a:pPr lvl="0"/>
            <a:r>
              <a:rPr lang="es-MX" b="1" dirty="0"/>
              <a:t>M (Malo):</a:t>
            </a:r>
            <a:r>
              <a:rPr lang="es-MX" dirty="0"/>
              <a:t> insatisfacción total.</a:t>
            </a:r>
          </a:p>
          <a:p>
            <a:r>
              <a:rPr lang="es-MX" dirty="0"/>
              <a:t>El valor se expresa en </a:t>
            </a:r>
            <a:r>
              <a:rPr lang="es-MX" b="1" dirty="0"/>
              <a:t>decimal y porcentaje</a:t>
            </a:r>
            <a:r>
              <a:rPr lang="es-MX" dirty="0"/>
              <a:t>, lo que facilita interpretar la eficiencia:</a:t>
            </a:r>
          </a:p>
          <a:p>
            <a:pPr lvl="0"/>
            <a:r>
              <a:rPr lang="es-MX" b="1" dirty="0"/>
              <a:t>Cerca de 100%</a:t>
            </a:r>
            <a:r>
              <a:rPr lang="es-MX" dirty="0"/>
              <a:t> → Servicio eficiente y de alta calidad.</a:t>
            </a:r>
          </a:p>
          <a:p>
            <a:pPr lvl="0"/>
            <a:r>
              <a:rPr lang="es-MX" b="1" dirty="0"/>
              <a:t>Cerca de 0%</a:t>
            </a:r>
            <a:r>
              <a:rPr lang="es-MX" dirty="0"/>
              <a:t> → Servicio deficiente y poco satisfactorio.</a:t>
            </a:r>
          </a:p>
          <a:p>
            <a:r>
              <a:rPr lang="es-MX" dirty="0"/>
              <a:t>En este caso, el instrumento será aplicado en la empresa </a:t>
            </a:r>
            <a:r>
              <a:rPr lang="es-MX" b="1" dirty="0" err="1"/>
              <a:t>SpeedWash</a:t>
            </a:r>
            <a:r>
              <a:rPr lang="es-MX" b="1" dirty="0"/>
              <a:t> </a:t>
            </a:r>
            <a:r>
              <a:rPr lang="es-MX" dirty="0"/>
              <a:t>para poder analizar sus fortalezas y debilidades y las propuestas que podrían o no aplicarse.</a:t>
            </a:r>
          </a:p>
        </p:txBody>
      </p:sp>
      <p:pic>
        <p:nvPicPr>
          <p:cNvPr id="7" name="Imagen 6" descr="Imagen que contiene objeto, reloj&#10;&#10;El contenido generado por IA puede ser incorrecto.">
            <a:extLst>
              <a:ext uri="{FF2B5EF4-FFF2-40B4-BE49-F238E27FC236}">
                <a16:creationId xmlns:a16="http://schemas.microsoft.com/office/drawing/2014/main" id="{6B1C8D4F-953D-2E3E-6DFC-FFFF66D0C0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5105" y="364670"/>
            <a:ext cx="5248826" cy="1997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63565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44" name="Straight Connector 1043">
            <a:extLst>
              <a:ext uri="{FF2B5EF4-FFF2-40B4-BE49-F238E27FC236}">
                <a16:creationId xmlns:a16="http://schemas.microsoft.com/office/drawing/2014/main" id="{D8689CE0-64D2-447C-9C1F-872D111D8A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1185205"/>
            <a:ext cx="804195" cy="0"/>
          </a:xfrm>
          <a:prstGeom prst="line">
            <a:avLst/>
          </a:prstGeom>
          <a:ln w="857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046" name="Rectangle 1045">
            <a:extLst>
              <a:ext uri="{FF2B5EF4-FFF2-40B4-BE49-F238E27FC236}">
                <a16:creationId xmlns:a16="http://schemas.microsoft.com/office/drawing/2014/main" id="{9BE9CBBE-AC27-4CB2-9A8C-6DA97C8514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Carwash ecológico a domicilio - Prolav">
            <a:extLst>
              <a:ext uri="{FF2B5EF4-FFF2-40B4-BE49-F238E27FC236}">
                <a16:creationId xmlns:a16="http://schemas.microsoft.com/office/drawing/2014/main" id="{A1E36474-695E-A3AA-83C8-7DA28C9790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111"/>
          <a:stretch/>
        </p:blipFill>
        <p:spPr bwMode="auto">
          <a:xfrm>
            <a:off x="20" y="-2"/>
            <a:ext cx="12191979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8" name="Rectangle 1047">
            <a:extLst>
              <a:ext uri="{FF2B5EF4-FFF2-40B4-BE49-F238E27FC236}">
                <a16:creationId xmlns:a16="http://schemas.microsoft.com/office/drawing/2014/main" id="{1510558D-AB62-4468-A217-6D39626A67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3922924"/>
          </a:xfrm>
          <a:prstGeom prst="rect">
            <a:avLst/>
          </a:prstGeom>
          <a:gradFill>
            <a:gsLst>
              <a:gs pos="10000">
                <a:srgbClr val="000000">
                  <a:alpha val="38000"/>
                </a:srgbClr>
              </a:gs>
              <a:gs pos="100000">
                <a:srgbClr val="000000">
                  <a:alpha val="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AF88FB86-6C5A-DB36-8AD8-6ACCB1572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1560" y="1078992"/>
            <a:ext cx="10241280" cy="273277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8000" cap="all" dirty="0" err="1">
                <a:solidFill>
                  <a:srgbClr val="FFFFFF"/>
                </a:solidFill>
                <a:effectLst/>
              </a:rPr>
              <a:t>SpeedWash</a:t>
            </a:r>
            <a:r>
              <a:rPr lang="en-US" sz="8000" cap="all" dirty="0">
                <a:solidFill>
                  <a:srgbClr val="FFFFFF"/>
                </a:solidFill>
                <a:effectLst/>
              </a:rPr>
              <a:t> </a:t>
            </a:r>
            <a:endParaRPr lang="en-US" sz="8000" cap="all" dirty="0">
              <a:solidFill>
                <a:srgbClr val="FFFFFF"/>
              </a:solidFill>
            </a:endParaRPr>
          </a:p>
        </p:txBody>
      </p:sp>
      <p:sp useBgFill="1">
        <p:nvSpPr>
          <p:cNvPr id="1050" name="Rectangle 1049">
            <a:extLst>
              <a:ext uri="{FF2B5EF4-FFF2-40B4-BE49-F238E27FC236}">
                <a16:creationId xmlns:a16="http://schemas.microsoft.com/office/drawing/2014/main" id="{BF0EF3CC-90B1-4D25-8757-67F368728E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72001"/>
            <a:ext cx="12192000" cy="228599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52" name="Straight Connector 1051">
            <a:extLst>
              <a:ext uri="{FF2B5EF4-FFF2-40B4-BE49-F238E27FC236}">
                <a16:creationId xmlns:a16="http://schemas.microsoft.com/office/drawing/2014/main" id="{B0AA360F-DECB-4836-8FB6-22C4BC3FB0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5755852"/>
            <a:ext cx="804195" cy="0"/>
          </a:xfrm>
          <a:prstGeom prst="line">
            <a:avLst/>
          </a:prstGeom>
          <a:ln w="857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72D7AEF3-3728-80E1-F239-0F9176E4FA5B}"/>
              </a:ext>
            </a:extLst>
          </p:cNvPr>
          <p:cNvSpPr txBox="1"/>
          <p:nvPr/>
        </p:nvSpPr>
        <p:spPr>
          <a:xfrm>
            <a:off x="1324259" y="5301954"/>
            <a:ext cx="852148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cap="all" dirty="0" err="1">
                <a:effectLst/>
              </a:rPr>
              <a:t>Innovación</a:t>
            </a:r>
            <a:r>
              <a:rPr lang="en-US" sz="2800" cap="all" dirty="0">
                <a:effectLst/>
              </a:rPr>
              <a:t> y Calidad </a:t>
            </a:r>
            <a:r>
              <a:rPr lang="en-US" sz="2800" cap="all" dirty="0" err="1">
                <a:effectLst/>
              </a:rPr>
              <a:t>en</a:t>
            </a:r>
            <a:r>
              <a:rPr lang="en-US" sz="2800" cap="all" dirty="0">
                <a:effectLst/>
              </a:rPr>
              <a:t> </a:t>
            </a:r>
            <a:r>
              <a:rPr lang="en-US" sz="2800" cap="all" dirty="0" err="1">
                <a:effectLst/>
              </a:rPr>
              <a:t>lavado</a:t>
            </a:r>
            <a:r>
              <a:rPr lang="en-US" sz="2800" cap="all" dirty="0">
                <a:effectLst/>
              </a:rPr>
              <a:t> </a:t>
            </a:r>
            <a:r>
              <a:rPr lang="en-US" sz="2800" cap="all" dirty="0" err="1">
                <a:effectLst/>
              </a:rPr>
              <a:t>automotriz</a:t>
            </a:r>
            <a:r>
              <a:rPr lang="en-US" sz="2800" cap="all" dirty="0">
                <a:effectLst/>
              </a:rPr>
              <a:t> </a:t>
            </a:r>
            <a:endParaRPr lang="es-MX" sz="2800" dirty="0"/>
          </a:p>
        </p:txBody>
      </p:sp>
      <p:pic>
        <p:nvPicPr>
          <p:cNvPr id="3" name="Imagen 2" descr="Logotipo&#10;&#10;El contenido generado por IA puede ser incorrecto.">
            <a:extLst>
              <a:ext uri="{FF2B5EF4-FFF2-40B4-BE49-F238E27FC236}">
                <a16:creationId xmlns:a16="http://schemas.microsoft.com/office/drawing/2014/main" id="{8F792A9F-D682-B707-F939-5B4D3E30C7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514" y="1890082"/>
            <a:ext cx="4049486" cy="3436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6675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3D76DEF5-4DF1-D3CD-76D5-4D8991B16F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2756480"/>
              </p:ext>
            </p:extLst>
          </p:nvPr>
        </p:nvGraphicFramePr>
        <p:xfrm>
          <a:off x="947057" y="347892"/>
          <a:ext cx="10003976" cy="6162216"/>
        </p:xfrm>
        <a:graphic>
          <a:graphicData uri="http://schemas.openxmlformats.org/drawingml/2006/table">
            <a:tbl>
              <a:tblPr/>
              <a:tblGrid>
                <a:gridCol w="1250497">
                  <a:extLst>
                    <a:ext uri="{9D8B030D-6E8A-4147-A177-3AD203B41FA5}">
                      <a16:colId xmlns:a16="http://schemas.microsoft.com/office/drawing/2014/main" val="1009153237"/>
                    </a:ext>
                  </a:extLst>
                </a:gridCol>
                <a:gridCol w="1250497">
                  <a:extLst>
                    <a:ext uri="{9D8B030D-6E8A-4147-A177-3AD203B41FA5}">
                      <a16:colId xmlns:a16="http://schemas.microsoft.com/office/drawing/2014/main" val="4205006804"/>
                    </a:ext>
                  </a:extLst>
                </a:gridCol>
                <a:gridCol w="1250497">
                  <a:extLst>
                    <a:ext uri="{9D8B030D-6E8A-4147-A177-3AD203B41FA5}">
                      <a16:colId xmlns:a16="http://schemas.microsoft.com/office/drawing/2014/main" val="2093515991"/>
                    </a:ext>
                  </a:extLst>
                </a:gridCol>
                <a:gridCol w="1250497">
                  <a:extLst>
                    <a:ext uri="{9D8B030D-6E8A-4147-A177-3AD203B41FA5}">
                      <a16:colId xmlns:a16="http://schemas.microsoft.com/office/drawing/2014/main" val="3153097042"/>
                    </a:ext>
                  </a:extLst>
                </a:gridCol>
                <a:gridCol w="1250497">
                  <a:extLst>
                    <a:ext uri="{9D8B030D-6E8A-4147-A177-3AD203B41FA5}">
                      <a16:colId xmlns:a16="http://schemas.microsoft.com/office/drawing/2014/main" val="3108476688"/>
                    </a:ext>
                  </a:extLst>
                </a:gridCol>
                <a:gridCol w="1250497">
                  <a:extLst>
                    <a:ext uri="{9D8B030D-6E8A-4147-A177-3AD203B41FA5}">
                      <a16:colId xmlns:a16="http://schemas.microsoft.com/office/drawing/2014/main" val="1318220841"/>
                    </a:ext>
                  </a:extLst>
                </a:gridCol>
                <a:gridCol w="1250497">
                  <a:extLst>
                    <a:ext uri="{9D8B030D-6E8A-4147-A177-3AD203B41FA5}">
                      <a16:colId xmlns:a16="http://schemas.microsoft.com/office/drawing/2014/main" val="487774927"/>
                    </a:ext>
                  </a:extLst>
                </a:gridCol>
                <a:gridCol w="1250497">
                  <a:extLst>
                    <a:ext uri="{9D8B030D-6E8A-4147-A177-3AD203B41FA5}">
                      <a16:colId xmlns:a16="http://schemas.microsoft.com/office/drawing/2014/main" val="2038675979"/>
                    </a:ext>
                  </a:extLst>
                </a:gridCol>
              </a:tblGrid>
              <a:tr h="26448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Variable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Bueno 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Regular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Malo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IE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5E6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0071778"/>
                  </a:ext>
                </a:extLst>
              </a:tr>
              <a:tr h="26448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4570147"/>
                  </a:ext>
                </a:extLst>
              </a:tr>
              <a:tr h="264483"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Rapidez del servicio.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15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15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43.75%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4171887"/>
                  </a:ext>
                </a:extLst>
              </a:tr>
              <a:tr h="2644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6838285"/>
                  </a:ext>
                </a:extLst>
              </a:tr>
              <a:tr h="264483">
                <a:tc gridSpan="3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Calidad del lavado exterior.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25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75%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4582328"/>
                  </a:ext>
                </a:extLst>
              </a:tr>
              <a:tr h="2644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0609373"/>
                  </a:ext>
                </a:extLst>
              </a:tr>
              <a:tr h="264483">
                <a:tc gridSpan="3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Calidad del aspirado interior.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18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60%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3646185"/>
                  </a:ext>
                </a:extLst>
              </a:tr>
              <a:tr h="2644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393893"/>
                  </a:ext>
                </a:extLst>
              </a:tr>
              <a:tr h="264483">
                <a:tc gridSpan="3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Cuidado en el manejo del vehículo.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45%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9304770"/>
                  </a:ext>
                </a:extLst>
              </a:tr>
              <a:tr h="2644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8469209"/>
                  </a:ext>
                </a:extLst>
              </a:tr>
              <a:tr h="264483"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Trato del personal.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25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25%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6942146"/>
                  </a:ext>
                </a:extLst>
              </a:tr>
              <a:tr h="2644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2815132"/>
                  </a:ext>
                </a:extLst>
              </a:tr>
              <a:tr h="264483">
                <a:tc gridSpan="4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Precio del servicio en relación a la calidad.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22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71.25%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73688"/>
                  </a:ext>
                </a:extLst>
              </a:tr>
              <a:tr h="2644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9049648"/>
                  </a:ext>
                </a:extLst>
              </a:tr>
              <a:tr h="264483">
                <a:tc gridSpan="4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Limpieza de las instalaciones del autolavado.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18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52.50%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1021383"/>
                  </a:ext>
                </a:extLst>
              </a:tr>
              <a:tr h="2644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2766817"/>
                  </a:ext>
                </a:extLst>
              </a:tr>
              <a:tr h="490661">
                <a:tc gridSpan="4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Disponibilidad de servicios adicionales (encerado, detallado, etc.).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16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15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42.50%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8505274"/>
                  </a:ext>
                </a:extLst>
              </a:tr>
              <a:tr h="2644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4897226"/>
                  </a:ext>
                </a:extLst>
              </a:tr>
              <a:tr h="264483"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Tiempo de espera en filas.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14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32.50%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5660407"/>
                  </a:ext>
                </a:extLst>
              </a:tr>
              <a:tr h="2644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2009760"/>
                  </a:ext>
                </a:extLst>
              </a:tr>
              <a:tr h="264483">
                <a:tc gridSpan="3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Satisfacción general con </a:t>
                      </a:r>
                      <a:r>
                        <a:rPr lang="es-MX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SpeedWash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.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24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75%</a:t>
                      </a:r>
                    </a:p>
                  </a:txBody>
                  <a:tcPr marL="6056" marR="6056" marT="605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0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73931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6305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E0B51387-DF62-4500-88D6-AEF5409C4D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A67FB93-E092-450C-8675-960F10D5C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BA4EB6C-FCD2-5BD4-04FC-4CA9A04429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8135" y="1066110"/>
            <a:ext cx="6216431" cy="4630055"/>
          </a:xfrm>
        </p:spPr>
        <p:txBody>
          <a:bodyPr>
            <a:normAutofit/>
          </a:bodyPr>
          <a:lstStyle/>
          <a:p>
            <a:r>
              <a:rPr lang="es-MX" sz="6000" dirty="0">
                <a:solidFill>
                  <a:srgbClr val="FFFFFF"/>
                </a:solidFill>
              </a:rPr>
              <a:t>Observaciones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0748755-DDBC-46D0-91EC-1212A8EE2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1183881"/>
            <a:ext cx="804195" cy="0"/>
          </a:xfrm>
          <a:prstGeom prst="line">
            <a:avLst/>
          </a:prstGeom>
          <a:ln w="8572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Marcador de contenido 2">
            <a:extLst>
              <a:ext uri="{FF2B5EF4-FFF2-40B4-BE49-F238E27FC236}">
                <a16:creationId xmlns:a16="http://schemas.microsoft.com/office/drawing/2014/main" id="{136659A0-29CB-6AA4-09A5-7B2A11E4B14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2270631"/>
              </p:ext>
            </p:extLst>
          </p:nvPr>
        </p:nvGraphicFramePr>
        <p:xfrm>
          <a:off x="402097" y="2173958"/>
          <a:ext cx="11219577" cy="43606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373191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227BDC9-FB18-487D-844E-9A6B39F8C1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96EDCED-3196-27BE-7F9A-9D259C9C8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8135" y="2235210"/>
            <a:ext cx="2449721" cy="3352789"/>
          </a:xfrm>
        </p:spPr>
        <p:txBody>
          <a:bodyPr anchor="t">
            <a:normAutofit/>
          </a:bodyPr>
          <a:lstStyle/>
          <a:p>
            <a:r>
              <a:rPr lang="es-MX" sz="4000" dirty="0"/>
              <a:t>Propuestas de solución 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5BE18DF-459C-485A-834C-292AA6BB10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-7495" y="2337622"/>
            <a:ext cx="804195" cy="0"/>
          </a:xfrm>
          <a:prstGeom prst="line">
            <a:avLst/>
          </a:prstGeom>
          <a:ln w="857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F4153415-D21C-F709-FD72-6FD91CEFF4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4369202"/>
              </p:ext>
            </p:extLst>
          </p:nvPr>
        </p:nvGraphicFramePr>
        <p:xfrm>
          <a:off x="3907971" y="533399"/>
          <a:ext cx="7733632" cy="59436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978267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AA6A2E0-18A1-4B22-8F61-5E162B6742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36BD9C2-A4DB-B266-5336-B1BE132BF8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4336" y="360901"/>
            <a:ext cx="3763693" cy="2338756"/>
          </a:xfrm>
        </p:spPr>
        <p:txBody>
          <a:bodyPr anchor="t">
            <a:normAutofit/>
          </a:bodyPr>
          <a:lstStyle/>
          <a:p>
            <a:r>
              <a:rPr lang="es-MX" sz="4000"/>
              <a:t>Propuestas de solución 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F5909CB-6CD3-45DF-9920-8D81824854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1187244"/>
            <a:ext cx="804195" cy="0"/>
          </a:xfrm>
          <a:prstGeom prst="line">
            <a:avLst/>
          </a:prstGeom>
          <a:ln w="825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4700313D-DF03-E993-61A8-5242FDBC6E9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0781057"/>
              </p:ext>
            </p:extLst>
          </p:nvPr>
        </p:nvGraphicFramePr>
        <p:xfrm>
          <a:off x="1828473" y="1530279"/>
          <a:ext cx="8527783" cy="51111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30935438"/>
      </p:ext>
    </p:extLst>
  </p:cSld>
  <p:clrMapOvr>
    <a:masterClrMapping/>
  </p:clrMapOvr>
</p:sld>
</file>

<file path=ppt/theme/theme1.xml><?xml version="1.0" encoding="utf-8"?>
<a:theme xmlns:a="http://schemas.openxmlformats.org/drawingml/2006/main" name="BjornVTI">
  <a:themeElements>
    <a:clrScheme name="Bjorn">
      <a:dk1>
        <a:sysClr val="windowText" lastClr="000000"/>
      </a:dk1>
      <a:lt1>
        <a:sysClr val="window" lastClr="FFFFFF"/>
      </a:lt1>
      <a:dk2>
        <a:srgbClr val="252747"/>
      </a:dk2>
      <a:lt2>
        <a:srgbClr val="ECE4E9"/>
      </a:lt2>
      <a:accent1>
        <a:srgbClr val="736EB6"/>
      </a:accent1>
      <a:accent2>
        <a:srgbClr val="AB5991"/>
      </a:accent2>
      <a:accent3>
        <a:srgbClr val="AC9F39"/>
      </a:accent3>
      <a:accent4>
        <a:srgbClr val="756029"/>
      </a:accent4>
      <a:accent5>
        <a:srgbClr val="E87850"/>
      </a:accent5>
      <a:accent6>
        <a:srgbClr val="C6922A"/>
      </a:accent6>
      <a:hlink>
        <a:srgbClr val="736EB6"/>
      </a:hlink>
      <a:folHlink>
        <a:srgbClr val="AB5991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jornVTI" id="{D01443FD-65CF-4AEF-9B9D-4466C96F9785}" vid="{36EF4262-385E-40E6-B073-FB18FD98BF4C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720</TotalTime>
  <Words>1117</Words>
  <Application>Microsoft Office PowerPoint</Application>
  <PresentationFormat>Panorámica</PresentationFormat>
  <Paragraphs>191</Paragraphs>
  <Slides>8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Aptos</vt:lpstr>
      <vt:lpstr>Aptos Narrow</vt:lpstr>
      <vt:lpstr>Arial</vt:lpstr>
      <vt:lpstr>Neue Haas Grotesk Text Pro</vt:lpstr>
      <vt:lpstr>BjornVTI</vt:lpstr>
      <vt:lpstr>Presentación de PowerPoint</vt:lpstr>
      <vt:lpstr>Tabla de índice de eficiencia (IE)</vt:lpstr>
      <vt:lpstr>Presentación de PowerPoint</vt:lpstr>
      <vt:lpstr>SpeedWash </vt:lpstr>
      <vt:lpstr>Presentación de PowerPoint</vt:lpstr>
      <vt:lpstr>Observaciones</vt:lpstr>
      <vt:lpstr>Propuestas de solución </vt:lpstr>
      <vt:lpstr>Propuestas de solución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232B39009 GAEL ANTONIO MAY PATRÓN</dc:creator>
  <cp:lastModifiedBy>232B39009 GAEL ANTONIO MAY PATRÓN</cp:lastModifiedBy>
  <cp:revision>7</cp:revision>
  <dcterms:created xsi:type="dcterms:W3CDTF">2025-03-12T03:23:48Z</dcterms:created>
  <dcterms:modified xsi:type="dcterms:W3CDTF">2025-09-02T23:21:46Z</dcterms:modified>
</cp:coreProperties>
</file>